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329184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userDrawn="1">
          <p15:clr>
            <a:srgbClr val="A4A3A4"/>
          </p15:clr>
        </p15:guide>
        <p15:guide id="2" orient="horz" pos="384" userDrawn="1">
          <p15:clr>
            <a:srgbClr val="A4A3A4"/>
          </p15:clr>
        </p15:guide>
        <p15:guide id="3" orient="horz" pos="2688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guide id="7" pos="211" userDrawn="1">
          <p15:clr>
            <a:srgbClr val="A4A3A4"/>
          </p15:clr>
        </p15:guide>
        <p15:guide id="8" pos="2052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Jocelyn Pender" initials="JP" lastIdx="1" clrIdx="4">
    <p:extLst>
      <p:ext uri="{19B8F6BF-5375-455C-9EA6-DF929625EA0E}">
        <p15:presenceInfo xmlns:p15="http://schemas.microsoft.com/office/powerpoint/2012/main" userId="Jocelyn P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8B6"/>
    <a:srgbClr val="B8F7ED"/>
    <a:srgbClr val="EAEAEA"/>
    <a:srgbClr val="60953D"/>
    <a:srgbClr val="F3F5FA"/>
    <a:srgbClr val="CDD2DE"/>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8811" autoAdjust="0"/>
    <p:restoredTop sz="86465" autoAdjust="0"/>
  </p:normalViewPr>
  <p:slideViewPr>
    <p:cSldViewPr snapToGrid="0" snapToObjects="1" showGuides="1">
      <p:cViewPr>
        <p:scale>
          <a:sx n="135" d="100"/>
          <a:sy n="135" d="100"/>
        </p:scale>
        <p:origin x="-16744" y="-5688"/>
      </p:cViewPr>
      <p:guideLst>
        <p:guide orient="horz" pos="4424"/>
        <p:guide orient="horz" pos="384"/>
        <p:guide orient="horz" pos="26880"/>
        <p:guide orient="horz"/>
        <p:guide pos="436"/>
        <p:guide pos="20302"/>
        <p:guide pos="211"/>
        <p:guide pos="20527"/>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10/9/19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93920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8504642"/>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836634"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830680" y="7595180"/>
            <a:ext cx="7543800"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66532" y="7595180"/>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66532" y="8504642"/>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6653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6653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66532" y="344360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66532" y="35244595"/>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19935403"/>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8393804"/>
            <a:ext cx="1019345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7439508"/>
            <a:ext cx="10179845"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24320637"/>
            <a:ext cx="1019464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23409153"/>
            <a:ext cx="1017984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2879344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27849732"/>
            <a:ext cx="10178651"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839380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7439508"/>
            <a:ext cx="10184606"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7439508"/>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8393804"/>
            <a:ext cx="10182022"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23366344"/>
            <a:ext cx="10182022" cy="611698"/>
          </a:xfrm>
          <a:prstGeom prst="rect">
            <a:avLst/>
          </a:prstGeom>
          <a:noFill/>
        </p:spPr>
        <p:txBody>
          <a:bodyPr wrap="square" lIns="91436" tIns="91436" rIns="91436" bIns="91436" anchor="ctr" anchorCtr="0">
            <a:spAutoFit/>
          </a:bodyPr>
          <a:lstStyle>
            <a:lvl1pPr marL="0" indent="0" algn="ctr">
              <a:buNone/>
              <a:tabLst/>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24209800"/>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34657724"/>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35501183"/>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8282967"/>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732867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20058350"/>
            <a:ext cx="754380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8272383"/>
            <a:ext cx="1554003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7328671"/>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29195385"/>
            <a:ext cx="15540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1" y="28296509"/>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7328671"/>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8282967"/>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344233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3524903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11.png"/><Relationship Id="rId18" Type="http://schemas.openxmlformats.org/officeDocument/2006/relationships/image" Target="../media/image6.wmf"/><Relationship Id="rId3" Type="http://schemas.openxmlformats.org/officeDocument/2006/relationships/vmlDrawing" Target="../drawings/vmlDrawing1.vml"/><Relationship Id="rId7" Type="http://schemas.openxmlformats.org/officeDocument/2006/relationships/oleObject" Target="../embeddings/oleObject2.bin"/><Relationship Id="rId12" Type="http://schemas.openxmlformats.org/officeDocument/2006/relationships/image" Target="../media/image10.png"/><Relationship Id="rId17" Type="http://schemas.openxmlformats.org/officeDocument/2006/relationships/oleObject" Target="../embeddings/oleObject4.bin"/><Relationship Id="rId2" Type="http://schemas.openxmlformats.org/officeDocument/2006/relationships/theme" Target="../theme/theme3.xml"/><Relationship Id="rId16" Type="http://schemas.openxmlformats.org/officeDocument/2006/relationships/image" Target="../media/image5.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3.wmf"/><Relationship Id="rId15" Type="http://schemas.openxmlformats.org/officeDocument/2006/relationships/oleObject" Target="../embeddings/oleObject3.bin"/><Relationship Id="rId10" Type="http://schemas.openxmlformats.org/officeDocument/2006/relationships/image" Target="../media/image8.jpeg"/><Relationship Id="rId4" Type="http://schemas.openxmlformats.org/officeDocument/2006/relationships/oleObject" Target="../embeddings/oleObject1.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3EC37-D557-2F4C-9384-0DDD2B7E31FD}"/>
              </a:ext>
            </a:extLst>
          </p:cNvPr>
          <p:cNvPicPr>
            <a:picLocks noChangeAspect="1"/>
          </p:cNvPicPr>
          <p:nvPr userDrawn="1"/>
        </p:nvPicPr>
        <p:blipFill rotWithShape="1">
          <a:blip r:embed="rId3">
            <a:alphaModFix amt="24000"/>
            <a:extLst>
              <a:ext uri="{28A0092B-C50C-407E-A947-70E740481C1C}">
                <a14:useLocalDpi xmlns:a14="http://schemas.microsoft.com/office/drawing/2010/main" val="0"/>
              </a:ext>
            </a:extLst>
          </a:blip>
          <a:srcRect t="-12350" b="-1"/>
          <a:stretch/>
        </p:blipFill>
        <p:spPr>
          <a:xfrm>
            <a:off x="0" y="1"/>
            <a:ext cx="32918400" cy="43891200"/>
          </a:xfrm>
          <a:prstGeom prst="rect">
            <a:avLst/>
          </a:prstGeom>
        </p:spPr>
      </p:pic>
      <p:sp>
        <p:nvSpPr>
          <p:cNvPr id="2" name="Rectangle 1"/>
          <p:cNvSpPr/>
          <p:nvPr userDrawn="1"/>
        </p:nvSpPr>
        <p:spPr>
          <a:xfrm>
            <a:off x="351536" y="8918790"/>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0" name="Rectangle 39"/>
          <p:cNvSpPr/>
          <p:nvPr userDrawn="1"/>
        </p:nvSpPr>
        <p:spPr>
          <a:xfrm>
            <a:off x="8588684" y="8918786"/>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6825832" y="8918787"/>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64" name="Rectangle 63"/>
          <p:cNvSpPr/>
          <p:nvPr userDrawn="1"/>
        </p:nvSpPr>
        <p:spPr>
          <a:xfrm>
            <a:off x="25062980" y="8918789"/>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71" name="Rectangle 470"/>
          <p:cNvSpPr/>
          <p:nvPr userDrawn="1"/>
        </p:nvSpPr>
        <p:spPr>
          <a:xfrm>
            <a:off x="0" y="0"/>
            <a:ext cx="32918400" cy="5501408"/>
          </a:xfrm>
          <a:prstGeom prst="rect">
            <a:avLst/>
          </a:prstGeom>
          <a:gradFill flip="none" rotWithShape="1">
            <a:gsLst>
              <a:gs pos="0">
                <a:schemeClr val="accent6">
                  <a:lumMod val="40000"/>
                  <a:lumOff val="60000"/>
                </a:schemeClr>
              </a:gs>
              <a:gs pos="10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dirty="0"/>
          </a:p>
        </p:txBody>
      </p:sp>
      <p:sp>
        <p:nvSpPr>
          <p:cNvPr id="8" name="Rectangle 7">
            <a:extLst>
              <a:ext uri="{FF2B5EF4-FFF2-40B4-BE49-F238E27FC236}">
                <a16:creationId xmlns:a16="http://schemas.microsoft.com/office/drawing/2014/main" id="{B67C680C-2B1C-A446-94C2-E79AC711895C}"/>
              </a:ext>
            </a:extLst>
          </p:cNvPr>
          <p:cNvSpPr/>
          <p:nvPr userDrawn="1"/>
        </p:nvSpPr>
        <p:spPr>
          <a:xfrm>
            <a:off x="0" y="4824919"/>
            <a:ext cx="32908258" cy="2723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450"/>
          </a:p>
        </p:txBody>
      </p:sp>
      <p:pic>
        <p:nvPicPr>
          <p:cNvPr id="12" name="Picture 11">
            <a:extLst>
              <a:ext uri="{FF2B5EF4-FFF2-40B4-BE49-F238E27FC236}">
                <a16:creationId xmlns:a16="http://schemas.microsoft.com/office/drawing/2014/main" id="{70FFE67C-819D-2047-8115-DF2D260E21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5670"/>
          <a:stretch/>
        </p:blipFill>
        <p:spPr>
          <a:xfrm>
            <a:off x="0" y="-386724"/>
            <a:ext cx="32918400" cy="5598368"/>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89CEF5-68D2-8B40-B31B-CD2F0C8C6AC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pic>
        <p:nvPicPr>
          <p:cNvPr id="10" name="Picture 9">
            <a:extLst>
              <a:ext uri="{FF2B5EF4-FFF2-40B4-BE49-F238E27FC236}">
                <a16:creationId xmlns:a16="http://schemas.microsoft.com/office/drawing/2014/main" id="{AC81ED32-2F77-3F4D-8BC8-E15E8DA46B0F}"/>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21945600"/>
            <a:ext cx="32918400" cy="21945600"/>
          </a:xfrm>
          <a:prstGeom prst="rect">
            <a:avLst/>
          </a:prstGeom>
        </p:spPr>
      </p:pic>
      <p:sp>
        <p:nvSpPr>
          <p:cNvPr id="41" name="Rectangle 40"/>
          <p:cNvSpPr/>
          <p:nvPr userDrawn="1"/>
        </p:nvSpPr>
        <p:spPr>
          <a:xfrm>
            <a:off x="22036971" y="7189357"/>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1367662" y="7161091"/>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3" name="Rectangle 42"/>
          <p:cNvSpPr/>
          <p:nvPr userDrawn="1"/>
        </p:nvSpPr>
        <p:spPr>
          <a:xfrm>
            <a:off x="698352" y="7217622"/>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13" name="Picture 12">
            <a:extLst>
              <a:ext uri="{FF2B5EF4-FFF2-40B4-BE49-F238E27FC236}">
                <a16:creationId xmlns:a16="http://schemas.microsoft.com/office/drawing/2014/main" id="{575AAB5E-F89B-824F-B7B8-728880AD9A2E}"/>
              </a:ext>
            </a:extLst>
          </p:cNvPr>
          <p:cNvPicPr>
            <a:picLocks noChangeAspect="1"/>
          </p:cNvPicPr>
          <p:nvPr userDrawn="1"/>
        </p:nvPicPr>
        <p:blipFill rotWithShape="1">
          <a:blip r:embed="rId3">
            <a:alphaModFix amt="25000"/>
            <a:extLst>
              <a:ext uri="{28A0092B-C50C-407E-A947-70E740481C1C}">
                <a14:useLocalDpi xmlns:a14="http://schemas.microsoft.com/office/drawing/2010/main" val="0"/>
              </a:ext>
            </a:extLst>
          </a:blip>
          <a:srcRect b="70834"/>
          <a:stretch/>
        </p:blipFill>
        <p:spPr>
          <a:xfrm>
            <a:off x="0" y="0"/>
            <a:ext cx="32918400" cy="6400798"/>
          </a:xfrm>
          <a:prstGeom prst="rect">
            <a:avLst/>
          </a:prstGeom>
        </p:spPr>
      </p:pic>
      <p:cxnSp>
        <p:nvCxnSpPr>
          <p:cNvPr id="75" name="Straight Connector 74"/>
          <p:cNvCxnSpPr/>
          <p:nvPr userDrawn="1"/>
        </p:nvCxnSpPr>
        <p:spPr>
          <a:xfrm>
            <a:off x="0" y="6400800"/>
            <a:ext cx="32918400" cy="0"/>
          </a:xfrm>
          <a:prstGeom prst="line">
            <a:avLst/>
          </a:prstGeom>
          <a:ln w="1746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43" name="Group 42"/>
          <p:cNvGrpSpPr/>
          <p:nvPr userDrawn="1"/>
        </p:nvGrpSpPr>
        <p:grpSpPr>
          <a:xfrm>
            <a:off x="33118380" y="-73419"/>
            <a:ext cx="8296604" cy="4396462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444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444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417724"/>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grpSp>
      <p:grpSp>
        <p:nvGrpSpPr>
          <p:cNvPr id="53" name="Group 52"/>
          <p:cNvGrpSpPr/>
          <p:nvPr userDrawn="1"/>
        </p:nvGrpSpPr>
        <p:grpSpPr>
          <a:xfrm>
            <a:off x="-8418892" y="-1"/>
            <a:ext cx="8264149" cy="438912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058884"/>
              <a:chOff x="-4470427" y="11016658"/>
              <a:chExt cx="3470785" cy="945939"/>
            </a:xfrm>
          </p:grpSpPr>
          <p:grpSp>
            <p:nvGrpSpPr>
              <p:cNvPr id="64" name="Group 63"/>
              <p:cNvGrpSpPr/>
              <p:nvPr userDrawn="1"/>
            </p:nvGrpSpPr>
            <p:grpSpPr>
              <a:xfrm>
                <a:off x="-2783495" y="11060886"/>
                <a:ext cx="624431" cy="822832"/>
                <a:chOff x="-3958697" y="11117435"/>
                <a:chExt cx="779338" cy="1179113"/>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182370"/>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5" name="Group 64"/>
              <p:cNvGrpSpPr/>
              <p:nvPr userDrawn="1"/>
            </p:nvGrpSpPr>
            <p:grpSpPr>
              <a:xfrm>
                <a:off x="-2033159" y="11060892"/>
                <a:ext cx="1033517" cy="829017"/>
                <a:chOff x="-2921738" y="11200127"/>
                <a:chExt cx="1420279" cy="1139250"/>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163959"/>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296952"/>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59" name="Group 58"/>
            <p:cNvGrpSpPr/>
            <p:nvPr userDrawn="1"/>
          </p:nvGrpSpPr>
          <p:grpSpPr>
            <a:xfrm>
              <a:off x="-10414184" y="27751412"/>
              <a:ext cx="9353791" cy="2453251"/>
              <a:chOff x="-4762089" y="12734137"/>
              <a:chExt cx="4310744"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444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445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3" name="TextBox 62"/>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
        <p:nvSpPr>
          <p:cNvPr id="35" name="Rounded Rectangle 34"/>
          <p:cNvSpPr/>
          <p:nvPr userDrawn="1"/>
        </p:nvSpPr>
        <p:spPr>
          <a:xfrm>
            <a:off x="592431" y="7189357"/>
            <a:ext cx="31627618" cy="356489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6" name="Rounded Rectangle 35"/>
          <p:cNvSpPr/>
          <p:nvPr userDrawn="1"/>
        </p:nvSpPr>
        <p:spPr>
          <a:xfrm>
            <a:off x="0" y="0"/>
            <a:ext cx="32918400" cy="64008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cxnSp>
        <p:nvCxnSpPr>
          <p:cNvPr id="40" name="Straight Connector 39"/>
          <p:cNvCxnSpPr/>
          <p:nvPr userDrawn="1"/>
        </p:nvCxnSpPr>
        <p:spPr>
          <a:xfrm>
            <a:off x="0" y="64008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33365406" y="41465956"/>
            <a:ext cx="5722183" cy="1075376"/>
          </a:xfrm>
          <a:prstGeom prst="rect">
            <a:avLst/>
          </a:prstGeom>
          <a:noFill/>
        </p:spPr>
        <p:txBody>
          <a:bodyPr wrap="square" lIns="48978" tIns="24488" rIns="48978" bIns="24488" rtlCol="0">
            <a:spAutoFit/>
          </a:bodyPr>
          <a:lstStyle/>
          <a:p>
            <a:pPr marL="301229" indent="-301229">
              <a:lnSpc>
                <a:spcPts val="1950"/>
              </a:lnSpc>
            </a:pPr>
            <a:r>
              <a:rPr lang="en-US" sz="2100" dirty="0">
                <a:solidFill>
                  <a:schemeClr val="bg1"/>
                </a:solidFill>
              </a:rPr>
              <a:t>©2015</a:t>
            </a:r>
            <a:r>
              <a:rPr lang="en-US" sz="2100" baseline="0" dirty="0">
                <a:solidFill>
                  <a:schemeClr val="bg1"/>
                </a:solidFill>
              </a:rPr>
              <a:t> </a:t>
            </a:r>
            <a:r>
              <a:rPr lang="en-US" sz="2100" dirty="0">
                <a:solidFill>
                  <a:schemeClr val="bg1"/>
                </a:solidFill>
              </a:rPr>
              <a:t>PosterPresentations.com</a:t>
            </a:r>
          </a:p>
          <a:p>
            <a:pPr marL="216694" indent="0">
              <a:lnSpc>
                <a:spcPts val="1950"/>
              </a:lnSpc>
            </a:pPr>
            <a:r>
              <a:rPr lang="en-US" sz="1800" dirty="0">
                <a:solidFill>
                  <a:schemeClr val="bg1"/>
                </a:solidFill>
              </a:rPr>
              <a:t>2117 Fourth Street ,</a:t>
            </a:r>
            <a:r>
              <a:rPr lang="en-US" sz="1800" baseline="0" dirty="0">
                <a:solidFill>
                  <a:schemeClr val="bg1"/>
                </a:solidFill>
              </a:rPr>
              <a:t> Unit C</a:t>
            </a:r>
          </a:p>
          <a:p>
            <a:pPr marL="216694" indent="0">
              <a:lnSpc>
                <a:spcPts val="1950"/>
              </a:lnSpc>
            </a:pPr>
            <a:r>
              <a:rPr lang="en-US" sz="1800" baseline="0" dirty="0">
                <a:solidFill>
                  <a:schemeClr val="bg1"/>
                </a:solidFill>
              </a:rPr>
              <a:t>Berkeley CA </a:t>
            </a:r>
            <a:r>
              <a:rPr lang="en-US" sz="1500" baseline="0" dirty="0">
                <a:solidFill>
                  <a:schemeClr val="bg1"/>
                </a:solidFill>
              </a:rPr>
              <a:t>94710</a:t>
            </a:r>
            <a:endParaRPr lang="en-US" sz="1800" baseline="0" dirty="0">
              <a:solidFill>
                <a:schemeClr val="bg1"/>
              </a:solidFill>
            </a:endParaRPr>
          </a:p>
          <a:p>
            <a:pPr marL="216694" indent="0">
              <a:lnSpc>
                <a:spcPts val="1950"/>
              </a:lnSpc>
            </a:pPr>
            <a:r>
              <a:rPr lang="en-US" sz="1800" b="1" baseline="0" dirty="0">
                <a:solidFill>
                  <a:srgbClr val="FFFF00"/>
                </a:solidFill>
              </a:rPr>
              <a:t>posterpresenter@gmail.com</a:t>
            </a:r>
            <a:endParaRPr lang="en-US" sz="2100" b="1" dirty="0">
              <a:solidFill>
                <a:srgbClr val="FFFF00"/>
              </a:solidFill>
            </a:endParaRPr>
          </a:p>
        </p:txBody>
      </p:sp>
      <p:sp>
        <p:nvSpPr>
          <p:cNvPr id="38" name="Text Box 14"/>
          <p:cNvSpPr txBox="1">
            <a:spLocks noChangeArrowheads="1"/>
          </p:cNvSpPr>
          <p:nvPr userDrawn="1"/>
        </p:nvSpPr>
        <p:spPr bwMode="auto">
          <a:xfrm>
            <a:off x="1113133" y="42832778"/>
            <a:ext cx="1885950" cy="28461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52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1.jpg"/><Relationship Id="rId18" Type="http://schemas.openxmlformats.org/officeDocument/2006/relationships/hyperlink" Target="https://doi.org/10.3897/rio.2.e8767" TargetMode="External"/><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tiff"/><Relationship Id="rId34" Type="http://schemas.openxmlformats.org/officeDocument/2006/relationships/image" Target="../media/image38.tiff"/><Relationship Id="rId7" Type="http://schemas.openxmlformats.org/officeDocument/2006/relationships/image" Target="../media/image17.png"/><Relationship Id="rId12" Type="http://schemas.openxmlformats.org/officeDocument/2006/relationships/hyperlink" Target="https://unsplash.com/s/photos/flora?utm_source=unsplash&amp;utm_medium=referral&amp;utm_content=creditCopyText" TargetMode="External"/><Relationship Id="rId17" Type="http://schemas.openxmlformats.org/officeDocument/2006/relationships/hyperlink" Target="https://doi.org/10.1186/s12859-016-1352-7" TargetMode="External"/><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tiff"/><Relationship Id="rId2" Type="http://schemas.openxmlformats.org/officeDocument/2006/relationships/notesSlide" Target="../notesSlides/notesSlide1.xml"/><Relationship Id="rId16" Type="http://schemas.openxmlformats.org/officeDocument/2006/relationships/hyperlink" Target="mailto:Joel.Sachs@agr.gc.ca" TargetMode="External"/><Relationship Id="rId20" Type="http://schemas.openxmlformats.org/officeDocument/2006/relationships/image" Target="../media/image24.tiff"/><Relationship Id="rId29"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s://unsplash.com/@anniespratt?utm_source=unsplash&amp;utm_medium=referral&amp;utm_content=creditCopyText" TargetMode="External"/><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tiff"/><Relationship Id="rId40" Type="http://schemas.openxmlformats.org/officeDocument/2006/relationships/image" Target="../media/image44.tiff"/><Relationship Id="rId5" Type="http://schemas.openxmlformats.org/officeDocument/2006/relationships/image" Target="../media/image15.png"/><Relationship Id="rId15" Type="http://schemas.openxmlformats.org/officeDocument/2006/relationships/hyperlink" Target="mailto:Jocelyn.pender@Canada.ca" TargetMode="External"/><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20.tiff"/><Relationship Id="rId19" Type="http://schemas.openxmlformats.org/officeDocument/2006/relationships/image" Target="../media/image23.tiff"/><Relationship Id="rId31" Type="http://schemas.openxmlformats.org/officeDocument/2006/relationships/image" Target="../media/image35.png"/><Relationship Id="rId4" Type="http://schemas.openxmlformats.org/officeDocument/2006/relationships/image" Target="../media/image14.png"/><Relationship Id="rId9" Type="http://schemas.openxmlformats.org/officeDocument/2006/relationships/image" Target="../media/image19.tiff"/><Relationship Id="rId14" Type="http://schemas.openxmlformats.org/officeDocument/2006/relationships/image" Target="../media/image22.gif"/><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jpg"/><Relationship Id="rId8" Type="http://schemas.openxmlformats.org/officeDocument/2006/relationships/image" Target="../media/image18.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54BD3F52-8AD2-3C40-BF31-4114C930F27E}"/>
              </a:ext>
            </a:extLst>
          </p:cNvPr>
          <p:cNvPicPr>
            <a:picLocks noChangeAspect="1"/>
          </p:cNvPicPr>
          <p:nvPr/>
        </p:nvPicPr>
        <p:blipFill rotWithShape="1">
          <a:blip r:embed="rId3">
            <a:extLst>
              <a:ext uri="{28A0092B-C50C-407E-A947-70E740481C1C}">
                <a14:useLocalDpi xmlns:a14="http://schemas.microsoft.com/office/drawing/2010/main" val="0"/>
              </a:ext>
            </a:extLst>
          </a:blip>
          <a:srcRect r="52144"/>
          <a:stretch/>
        </p:blipFill>
        <p:spPr>
          <a:xfrm>
            <a:off x="11548748" y="17246340"/>
            <a:ext cx="4937873" cy="4267188"/>
          </a:xfrm>
          <a:prstGeom prst="rect">
            <a:avLst/>
          </a:prstGeom>
        </p:spPr>
      </p:pic>
      <p:pic>
        <p:nvPicPr>
          <p:cNvPr id="167" name="Picture 166">
            <a:extLst>
              <a:ext uri="{FF2B5EF4-FFF2-40B4-BE49-F238E27FC236}">
                <a16:creationId xmlns:a16="http://schemas.microsoft.com/office/drawing/2014/main" id="{F95F5445-19E3-FB44-8C3F-6D87306583BD}"/>
              </a:ext>
            </a:extLst>
          </p:cNvPr>
          <p:cNvPicPr>
            <a:picLocks noChangeAspect="1"/>
          </p:cNvPicPr>
          <p:nvPr/>
        </p:nvPicPr>
        <p:blipFill rotWithShape="1">
          <a:blip r:embed="rId4">
            <a:extLst>
              <a:ext uri="{28A0092B-C50C-407E-A947-70E740481C1C}">
                <a14:useLocalDpi xmlns:a14="http://schemas.microsoft.com/office/drawing/2010/main" val="0"/>
              </a:ext>
            </a:extLst>
          </a:blip>
          <a:srcRect r="52144"/>
          <a:stretch/>
        </p:blipFill>
        <p:spPr>
          <a:xfrm>
            <a:off x="16335234" y="17246340"/>
            <a:ext cx="4937873" cy="4084743"/>
          </a:xfrm>
          <a:prstGeom prst="rect">
            <a:avLst/>
          </a:prstGeom>
        </p:spPr>
      </p:pic>
      <p:pic>
        <p:nvPicPr>
          <p:cNvPr id="165" name="Picture 164">
            <a:extLst>
              <a:ext uri="{FF2B5EF4-FFF2-40B4-BE49-F238E27FC236}">
                <a16:creationId xmlns:a16="http://schemas.microsoft.com/office/drawing/2014/main" id="{FD92FD0F-BB07-D24B-AE91-CFB2998555C6}"/>
              </a:ext>
            </a:extLst>
          </p:cNvPr>
          <p:cNvPicPr>
            <a:picLocks noChangeAspect="1"/>
          </p:cNvPicPr>
          <p:nvPr/>
        </p:nvPicPr>
        <p:blipFill rotWithShape="1">
          <a:blip r:embed="rId5">
            <a:extLst>
              <a:ext uri="{28A0092B-C50C-407E-A947-70E740481C1C}">
                <a14:useLocalDpi xmlns:a14="http://schemas.microsoft.com/office/drawing/2010/main" val="0"/>
              </a:ext>
            </a:extLst>
          </a:blip>
          <a:srcRect r="52144"/>
          <a:stretch/>
        </p:blipFill>
        <p:spPr>
          <a:xfrm>
            <a:off x="11548748" y="14839073"/>
            <a:ext cx="4937873" cy="4175965"/>
          </a:xfrm>
          <a:prstGeom prst="rect">
            <a:avLst/>
          </a:prstGeom>
        </p:spPr>
      </p:pic>
      <p:pic>
        <p:nvPicPr>
          <p:cNvPr id="169" name="Picture 168">
            <a:extLst>
              <a:ext uri="{FF2B5EF4-FFF2-40B4-BE49-F238E27FC236}">
                <a16:creationId xmlns:a16="http://schemas.microsoft.com/office/drawing/2014/main" id="{5F144C5B-B4C9-9E4C-BA5B-510DB2823AB9}"/>
              </a:ext>
            </a:extLst>
          </p:cNvPr>
          <p:cNvPicPr>
            <a:picLocks noChangeAspect="1"/>
          </p:cNvPicPr>
          <p:nvPr/>
        </p:nvPicPr>
        <p:blipFill rotWithShape="1">
          <a:blip r:embed="rId6">
            <a:extLst>
              <a:ext uri="{28A0092B-C50C-407E-A947-70E740481C1C}">
                <a14:useLocalDpi xmlns:a14="http://schemas.microsoft.com/office/drawing/2010/main" val="0"/>
              </a:ext>
            </a:extLst>
          </a:blip>
          <a:srcRect r="52144"/>
          <a:stretch/>
        </p:blipFill>
        <p:spPr>
          <a:xfrm>
            <a:off x="16335234" y="14869563"/>
            <a:ext cx="4937873" cy="4196237"/>
          </a:xfrm>
          <a:prstGeom prst="rect">
            <a:avLst/>
          </a:prstGeom>
        </p:spPr>
      </p:pic>
      <p:pic>
        <p:nvPicPr>
          <p:cNvPr id="171" name="Picture 170">
            <a:extLst>
              <a:ext uri="{FF2B5EF4-FFF2-40B4-BE49-F238E27FC236}">
                <a16:creationId xmlns:a16="http://schemas.microsoft.com/office/drawing/2014/main" id="{58CCE500-22F5-8A4B-998A-F99D68D35028}"/>
              </a:ext>
            </a:extLst>
          </p:cNvPr>
          <p:cNvPicPr>
            <a:picLocks noChangeAspect="1"/>
          </p:cNvPicPr>
          <p:nvPr/>
        </p:nvPicPr>
        <p:blipFill rotWithShape="1">
          <a:blip r:embed="rId7">
            <a:extLst>
              <a:ext uri="{28A0092B-C50C-407E-A947-70E740481C1C}">
                <a14:useLocalDpi xmlns:a14="http://schemas.microsoft.com/office/drawing/2010/main" val="0"/>
              </a:ext>
            </a:extLst>
          </a:blip>
          <a:srcRect r="52144"/>
          <a:stretch/>
        </p:blipFill>
        <p:spPr>
          <a:xfrm>
            <a:off x="16335234" y="11720829"/>
            <a:ext cx="4937873" cy="4084743"/>
          </a:xfrm>
          <a:prstGeom prst="rect">
            <a:avLst/>
          </a:prstGeom>
        </p:spPr>
      </p:pic>
      <p:pic>
        <p:nvPicPr>
          <p:cNvPr id="173" name="Picture 172">
            <a:extLst>
              <a:ext uri="{FF2B5EF4-FFF2-40B4-BE49-F238E27FC236}">
                <a16:creationId xmlns:a16="http://schemas.microsoft.com/office/drawing/2014/main" id="{8C9DE873-D296-0043-9F12-C345BCD61F03}"/>
              </a:ext>
            </a:extLst>
          </p:cNvPr>
          <p:cNvPicPr>
            <a:picLocks noChangeAspect="1"/>
          </p:cNvPicPr>
          <p:nvPr/>
        </p:nvPicPr>
        <p:blipFill rotWithShape="1">
          <a:blip r:embed="rId8">
            <a:extLst>
              <a:ext uri="{28A0092B-C50C-407E-A947-70E740481C1C}">
                <a14:useLocalDpi xmlns:a14="http://schemas.microsoft.com/office/drawing/2010/main" val="0"/>
              </a:ext>
            </a:extLst>
          </a:blip>
          <a:srcRect r="52144"/>
          <a:stretch/>
        </p:blipFill>
        <p:spPr>
          <a:xfrm>
            <a:off x="16335234" y="9326907"/>
            <a:ext cx="4937873" cy="4196237"/>
          </a:xfrm>
          <a:prstGeom prst="rect">
            <a:avLst/>
          </a:prstGeom>
        </p:spPr>
      </p:pic>
      <p:sp>
        <p:nvSpPr>
          <p:cNvPr id="183" name="TextBox 182">
            <a:extLst>
              <a:ext uri="{FF2B5EF4-FFF2-40B4-BE49-F238E27FC236}">
                <a16:creationId xmlns:a16="http://schemas.microsoft.com/office/drawing/2014/main" id="{E43AEF4E-DD9F-E442-B084-E65F09B05456}"/>
              </a:ext>
            </a:extLst>
          </p:cNvPr>
          <p:cNvSpPr txBox="1"/>
          <p:nvPr/>
        </p:nvSpPr>
        <p:spPr>
          <a:xfrm rot="5400000">
            <a:off x="20722693" y="13190915"/>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84" name="TextBox 183">
            <a:extLst>
              <a:ext uri="{FF2B5EF4-FFF2-40B4-BE49-F238E27FC236}">
                <a16:creationId xmlns:a16="http://schemas.microsoft.com/office/drawing/2014/main" id="{35D70056-A2FF-F948-9AA6-76BBE1206371}"/>
              </a:ext>
            </a:extLst>
          </p:cNvPr>
          <p:cNvSpPr txBox="1"/>
          <p:nvPr/>
        </p:nvSpPr>
        <p:spPr>
          <a:xfrm rot="5400000">
            <a:off x="20722692" y="10747350"/>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5" name="TextBox 184">
            <a:extLst>
              <a:ext uri="{FF2B5EF4-FFF2-40B4-BE49-F238E27FC236}">
                <a16:creationId xmlns:a16="http://schemas.microsoft.com/office/drawing/2014/main" id="{8D2E5997-0A44-1F41-9C20-831DD38B4E00}"/>
              </a:ext>
            </a:extLst>
          </p:cNvPr>
          <p:cNvSpPr txBox="1"/>
          <p:nvPr/>
        </p:nvSpPr>
        <p:spPr>
          <a:xfrm rot="5400000">
            <a:off x="20722691" y="16228487"/>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6" name="TextBox 185">
            <a:extLst>
              <a:ext uri="{FF2B5EF4-FFF2-40B4-BE49-F238E27FC236}">
                <a16:creationId xmlns:a16="http://schemas.microsoft.com/office/drawing/2014/main" id="{53A6C80C-58E1-0540-BBFB-6AF7120C0C7A}"/>
              </a:ext>
            </a:extLst>
          </p:cNvPr>
          <p:cNvSpPr txBox="1"/>
          <p:nvPr/>
        </p:nvSpPr>
        <p:spPr>
          <a:xfrm rot="5400000">
            <a:off x="20736162" y="18637843"/>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95" name="TextBox 194">
            <a:extLst>
              <a:ext uri="{FF2B5EF4-FFF2-40B4-BE49-F238E27FC236}">
                <a16:creationId xmlns:a16="http://schemas.microsoft.com/office/drawing/2014/main" id="{CAF41A48-8CE6-A146-8D1D-23AD82B48866}"/>
              </a:ext>
            </a:extLst>
          </p:cNvPr>
          <p:cNvSpPr txBox="1"/>
          <p:nvPr/>
        </p:nvSpPr>
        <p:spPr>
          <a:xfrm>
            <a:off x="12378870"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Taxon identification</a:t>
            </a:r>
          </a:p>
        </p:txBody>
      </p:sp>
      <p:sp>
        <p:nvSpPr>
          <p:cNvPr id="196" name="TextBox 195">
            <a:extLst>
              <a:ext uri="{FF2B5EF4-FFF2-40B4-BE49-F238E27FC236}">
                <a16:creationId xmlns:a16="http://schemas.microsoft.com/office/drawing/2014/main" id="{1DA85EA6-7CDF-3D43-A48C-8FB0A803F6B9}"/>
              </a:ext>
            </a:extLst>
          </p:cNvPr>
          <p:cNvSpPr txBox="1"/>
          <p:nvPr/>
        </p:nvSpPr>
        <p:spPr>
          <a:xfrm>
            <a:off x="17117356"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197" name="TextBox 196">
            <a:extLst>
              <a:ext uri="{FF2B5EF4-FFF2-40B4-BE49-F238E27FC236}">
                <a16:creationId xmlns:a16="http://schemas.microsoft.com/office/drawing/2014/main" id="{7A6B005E-CE69-F24B-BD2E-E4312F5F3AE6}"/>
              </a:ext>
            </a:extLst>
          </p:cNvPr>
          <p:cNvSpPr txBox="1"/>
          <p:nvPr/>
        </p:nvSpPr>
        <p:spPr>
          <a:xfrm>
            <a:off x="17185696" y="14799387"/>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Key</a:t>
            </a:r>
          </a:p>
        </p:txBody>
      </p:sp>
      <p:sp>
        <p:nvSpPr>
          <p:cNvPr id="198" name="TextBox 197">
            <a:extLst>
              <a:ext uri="{FF2B5EF4-FFF2-40B4-BE49-F238E27FC236}">
                <a16:creationId xmlns:a16="http://schemas.microsoft.com/office/drawing/2014/main" id="{BAF99232-AC07-014A-AAC2-ACB7FF8A47FB}"/>
              </a:ext>
            </a:extLst>
          </p:cNvPr>
          <p:cNvSpPr txBox="1"/>
          <p:nvPr/>
        </p:nvSpPr>
        <p:spPr>
          <a:xfrm>
            <a:off x="12358531" y="14778051"/>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Habitat</a:t>
            </a:r>
          </a:p>
        </p:txBody>
      </p:sp>
      <p:pic>
        <p:nvPicPr>
          <p:cNvPr id="313" name="Picture 312">
            <a:extLst>
              <a:ext uri="{FF2B5EF4-FFF2-40B4-BE49-F238E27FC236}">
                <a16:creationId xmlns:a16="http://schemas.microsoft.com/office/drawing/2014/main" id="{4C04DAAE-B6F8-424A-9F1A-243DDBF6F67C}"/>
              </a:ext>
            </a:extLst>
          </p:cNvPr>
          <p:cNvPicPr>
            <a:picLocks noChangeAspect="1"/>
          </p:cNvPicPr>
          <p:nvPr/>
        </p:nvPicPr>
        <p:blipFill rotWithShape="1">
          <a:blip r:embed="rId9"/>
          <a:srcRect t="11565" r="51237" b="29057"/>
          <a:stretch/>
        </p:blipFill>
        <p:spPr>
          <a:xfrm>
            <a:off x="11592356" y="9818609"/>
            <a:ext cx="5001445" cy="2485570"/>
          </a:xfrm>
          <a:prstGeom prst="rect">
            <a:avLst/>
          </a:prstGeom>
        </p:spPr>
      </p:pic>
      <p:pic>
        <p:nvPicPr>
          <p:cNvPr id="314" name="Picture 313">
            <a:extLst>
              <a:ext uri="{FF2B5EF4-FFF2-40B4-BE49-F238E27FC236}">
                <a16:creationId xmlns:a16="http://schemas.microsoft.com/office/drawing/2014/main" id="{611993DD-BE24-144B-B8B1-ABB3B14AA94B}"/>
              </a:ext>
            </a:extLst>
          </p:cNvPr>
          <p:cNvPicPr>
            <a:picLocks noChangeAspect="1"/>
          </p:cNvPicPr>
          <p:nvPr/>
        </p:nvPicPr>
        <p:blipFill rotWithShape="1">
          <a:blip r:embed="rId10"/>
          <a:srcRect t="11356" r="53677" b="31042"/>
          <a:stretch/>
        </p:blipFill>
        <p:spPr>
          <a:xfrm>
            <a:off x="11589760" y="12192919"/>
            <a:ext cx="4779398" cy="2451806"/>
          </a:xfrm>
          <a:prstGeom prst="rect">
            <a:avLst/>
          </a:prstGeom>
        </p:spPr>
      </p:pic>
      <p:sp>
        <p:nvSpPr>
          <p:cNvPr id="6" name="Text Placeholder 5"/>
          <p:cNvSpPr>
            <a:spLocks noGrp="1"/>
          </p:cNvSpPr>
          <p:nvPr>
            <p:ph type="body" sz="quarter" idx="11"/>
          </p:nvPr>
        </p:nvSpPr>
        <p:spPr>
          <a:xfrm>
            <a:off x="689572" y="7175957"/>
            <a:ext cx="10182023" cy="738657"/>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sz="3600" b="0" u="none" dirty="0">
                <a:solidFill>
                  <a:schemeClr val="tx1"/>
                </a:solidFill>
                <a:latin typeface="Roboto" panose="02000000000000000000" pitchFamily="2" charset="0"/>
                <a:ea typeface="Roboto" panose="02000000000000000000" pitchFamily="2" charset="0"/>
              </a:rPr>
              <a:t>Rationale</a:t>
            </a:r>
          </a:p>
        </p:txBody>
      </p:sp>
      <p:sp>
        <p:nvSpPr>
          <p:cNvPr id="17" name="Text Placeholder 16"/>
          <p:cNvSpPr>
            <a:spLocks noGrp="1"/>
          </p:cNvSpPr>
          <p:nvPr>
            <p:ph type="body" sz="quarter" idx="20"/>
          </p:nvPr>
        </p:nvSpPr>
        <p:spPr>
          <a:xfrm>
            <a:off x="7638303" y="4110680"/>
            <a:ext cx="16842543" cy="1445081"/>
          </a:xfr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oAutofit/>
          </a:bodyPr>
          <a:lstStyle/>
          <a:p>
            <a:r>
              <a:rPr lang="en-CA" sz="5600" u="none" dirty="0">
                <a:solidFill>
                  <a:schemeClr val="tx1"/>
                </a:solidFill>
                <a:effectLst>
                  <a:outerShdw blurRad="50800" dist="38100" dir="2700000" algn="tl" rotWithShape="0">
                    <a:schemeClr val="bg2">
                      <a:alpha val="40000"/>
                    </a:schemeClr>
                  </a:outerShdw>
                </a:effectLst>
                <a:latin typeface="Playfair Display" pitchFamily="2" charset="77"/>
              </a:rPr>
              <a:t>Jocelyn Pender,</a:t>
            </a:r>
            <a:r>
              <a:rPr lang="en-CA" sz="6600" u="none" dirty="0">
                <a:solidFill>
                  <a:schemeClr val="tx1"/>
                </a:solidFill>
                <a:effectLst>
                  <a:outerShdw blurRad="50800" dist="38100" dir="2700000" algn="tl" rotWithShape="0">
                    <a:schemeClr val="bg2">
                      <a:alpha val="40000"/>
                    </a:schemeClr>
                  </a:outerShdw>
                </a:effectLst>
                <a:latin typeface="Playfair Display" pitchFamily="2" charset="77"/>
              </a:rPr>
              <a:t> </a:t>
            </a:r>
            <a:r>
              <a:rPr lang="en-CA" sz="3200" u="none" dirty="0">
                <a:solidFill>
                  <a:schemeClr val="tx1"/>
                </a:solidFill>
                <a:effectLst>
                  <a:outerShdw blurRad="50800" dist="38100" dir="2700000" algn="tl" rotWithShape="0">
                    <a:schemeClr val="bg2">
                      <a:alpha val="40000"/>
                    </a:schemeClr>
                  </a:outerShdw>
                </a:effectLst>
                <a:latin typeface="Playfair Display" pitchFamily="2" charset="77"/>
              </a:rPr>
              <a:t>Agriculture and Agri-Food Canada, Ottawa, Canada</a:t>
            </a:r>
            <a:endParaRPr lang="en-US" sz="6600" u="none" baseline="30000" dirty="0">
              <a:solidFill>
                <a:schemeClr val="tx1"/>
              </a:solidFill>
              <a:effectLst>
                <a:outerShdw blurRad="50800" dist="38100" dir="2700000" algn="tl" rotWithShape="0">
                  <a:schemeClr val="bg2">
                    <a:alpha val="40000"/>
                  </a:schemeClr>
                </a:outerShdw>
              </a:effectLst>
              <a:latin typeface="Playfair Display" pitchFamily="2" charset="77"/>
            </a:endParaRPr>
          </a:p>
        </p:txBody>
      </p:sp>
      <p:sp>
        <p:nvSpPr>
          <p:cNvPr id="140" name="Text Placeholder 139">
            <a:extLst>
              <a:ext uri="{FF2B5EF4-FFF2-40B4-BE49-F238E27FC236}">
                <a16:creationId xmlns:a16="http://schemas.microsoft.com/office/drawing/2014/main" id="{3203E75B-68FE-384B-99AC-27A2207E28F0}"/>
              </a:ext>
            </a:extLst>
          </p:cNvPr>
          <p:cNvSpPr>
            <a:spLocks noGrp="1"/>
          </p:cNvSpPr>
          <p:nvPr>
            <p:ph type="body" sz="quarter" idx="30"/>
          </p:nvPr>
        </p:nvSpPr>
        <p:spPr>
          <a:xfrm>
            <a:off x="22901953" y="42747224"/>
            <a:ext cx="10185796" cy="738642"/>
          </a:xfrm>
        </p:spPr>
        <p:txBody>
          <a:bodyPr/>
          <a:lstStyle/>
          <a:p>
            <a:r>
              <a:rPr lang="en-CA" dirty="0"/>
              <a:t>Photo by </a:t>
            </a:r>
            <a:r>
              <a:rPr lang="en-CA" dirty="0">
                <a:hlinkClick r:id="rId11"/>
              </a:rPr>
              <a:t>Annie Spratt</a:t>
            </a:r>
            <a:r>
              <a:rPr lang="en-CA" dirty="0"/>
              <a:t> on </a:t>
            </a:r>
            <a:r>
              <a:rPr lang="en-CA" dirty="0">
                <a:hlinkClick r:id="rId12"/>
              </a:rPr>
              <a:t>Unsplash</a:t>
            </a:r>
            <a:endParaRPr lang="en-US" dirty="0"/>
          </a:p>
        </p:txBody>
      </p:sp>
      <p:pic>
        <p:nvPicPr>
          <p:cNvPr id="24" name="Picture 23">
            <a:extLst>
              <a:ext uri="{FF2B5EF4-FFF2-40B4-BE49-F238E27FC236}">
                <a16:creationId xmlns:a16="http://schemas.microsoft.com/office/drawing/2014/main" id="{77057F20-D863-074C-8978-A6211F5E6E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66335" y="42032172"/>
            <a:ext cx="6694734" cy="564413"/>
          </a:xfrm>
          <a:prstGeom prst="rect">
            <a:avLst/>
          </a:prstGeom>
          <a:ln w="12700">
            <a:solidFill>
              <a:schemeClr val="dk1">
                <a:shade val="50000"/>
              </a:schemeClr>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8879581A-015F-724A-8F9C-7F1AE7D7E0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2996" y="40396138"/>
            <a:ext cx="1619250" cy="1038225"/>
          </a:xfrm>
          <a:prstGeom prst="rect">
            <a:avLst/>
          </a:prstGeom>
          <a:ln w="12700">
            <a:solidFill>
              <a:schemeClr val="dk1">
                <a:shade val="50000"/>
              </a:schemeClr>
            </a:solidFill>
          </a:ln>
          <a:effectLst>
            <a:outerShdw blurRad="50800" dist="38100" dir="2700000" algn="tl" rotWithShape="0">
              <a:prstClr val="black">
                <a:alpha val="40000"/>
              </a:prstClr>
            </a:outerShdw>
          </a:effectLst>
        </p:spPr>
      </p:pic>
      <p:sp>
        <p:nvSpPr>
          <p:cNvPr id="70" name="TextBox 69">
            <a:extLst>
              <a:ext uri="{FF2B5EF4-FFF2-40B4-BE49-F238E27FC236}">
                <a16:creationId xmlns:a16="http://schemas.microsoft.com/office/drawing/2014/main" id="{323EDBD7-32F2-0947-9D6E-599B6B97E9E0}"/>
              </a:ext>
            </a:extLst>
          </p:cNvPr>
          <p:cNvSpPr txBox="1"/>
          <p:nvPr/>
        </p:nvSpPr>
        <p:spPr>
          <a:xfrm>
            <a:off x="26306352" y="39222308"/>
            <a:ext cx="3061285" cy="923330"/>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Contact us!</a:t>
            </a:r>
            <a:endParaRPr lang="en-US" sz="1800" b="1" dirty="0">
              <a:latin typeface="Roboto" panose="02000000000000000000" pitchFamily="2" charset="0"/>
              <a:ea typeface="Roboto" panose="02000000000000000000" pitchFamily="2" charset="0"/>
              <a:cs typeface="Times New Roman" panose="02020603050405020304" pitchFamily="18" charset="0"/>
              <a:hlinkClick r:id="rId15"/>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15"/>
              </a:rPr>
              <a:t>Jocelyn.Pender@canada.ca</a:t>
            </a:r>
            <a:endParaRPr lang="en-US" sz="1800" dirty="0">
              <a:latin typeface="Roboto" panose="02000000000000000000" pitchFamily="2" charset="0"/>
              <a:ea typeface="Roboto" panose="02000000000000000000" pitchFamily="2" charset="0"/>
              <a:cs typeface="Times New Roman" panose="02020603050405020304" pitchFamily="18" charset="0"/>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16"/>
              </a:rPr>
              <a:t>Joel.Sachs@agr.gc.ca</a:t>
            </a:r>
            <a:r>
              <a:rPr lang="en-US" sz="1800" dirty="0">
                <a:latin typeface="Roboto" panose="02000000000000000000" pitchFamily="2" charset="0"/>
                <a:ea typeface="Roboto" panose="02000000000000000000" pitchFamily="2" charset="0"/>
                <a:cs typeface="Times New Roman" panose="02020603050405020304" pitchFamily="18" charset="0"/>
              </a:rPr>
              <a:t> </a:t>
            </a:r>
          </a:p>
        </p:txBody>
      </p:sp>
      <p:sp>
        <p:nvSpPr>
          <p:cNvPr id="45" name="TextBox 44">
            <a:extLst>
              <a:ext uri="{FF2B5EF4-FFF2-40B4-BE49-F238E27FC236}">
                <a16:creationId xmlns:a16="http://schemas.microsoft.com/office/drawing/2014/main" id="{1B6D9325-FCFA-ED47-A760-E8B8A099A5B4}"/>
              </a:ext>
            </a:extLst>
          </p:cNvPr>
          <p:cNvSpPr txBox="1"/>
          <p:nvPr/>
        </p:nvSpPr>
        <p:spPr>
          <a:xfrm>
            <a:off x="22881842" y="36945553"/>
            <a:ext cx="3651011" cy="5893921"/>
          </a:xfrm>
          <a:prstGeom prst="rect">
            <a:avLst/>
          </a:prstGeom>
          <a:noFill/>
        </p:spPr>
        <p:txBody>
          <a:bodyPr wrap="square" rtlCol="0">
            <a:spAutoFit/>
          </a:bodyPr>
          <a:lstStyle/>
          <a:p>
            <a:r>
              <a:rPr lang="en-CA" sz="1800" b="1" dirty="0">
                <a:latin typeface="Roboto" panose="02000000000000000000" pitchFamily="2" charset="0"/>
                <a:ea typeface="Roboto" panose="02000000000000000000" pitchFamily="2" charset="0"/>
              </a:rPr>
              <a:t>References</a:t>
            </a:r>
          </a:p>
          <a:p>
            <a:r>
              <a:rPr lang="en-CA" sz="1800" b="1" dirty="0">
                <a:latin typeface="Roboto" panose="02000000000000000000" pitchFamily="2" charset="0"/>
                <a:ea typeface="Roboto" panose="02000000000000000000" pitchFamily="2" charset="0"/>
              </a:rPr>
              <a:t>Data credits</a:t>
            </a:r>
          </a:p>
          <a:p>
            <a:endParaRPr lang="en-CA" sz="1500" dirty="0">
              <a:latin typeface="Playfair Display" pitchFamily="2" charset="77"/>
            </a:endParaRPr>
          </a:p>
          <a:p>
            <a:r>
              <a:rPr lang="en-US" sz="1600" dirty="0">
                <a:latin typeface="Playfair Display" pitchFamily="2" charset="77"/>
                <a:cs typeface="Times New Roman" panose="02020603050405020304" pitchFamily="18" charset="0"/>
              </a:rPr>
              <a:t>FNA is from us</a:t>
            </a:r>
          </a:p>
          <a:p>
            <a:r>
              <a:rPr lang="en-US" sz="1600" dirty="0" err="1">
                <a:latin typeface="Playfair Display" pitchFamily="2" charset="77"/>
                <a:cs typeface="Times New Roman" panose="02020603050405020304" pitchFamily="18" charset="0"/>
              </a:rPr>
              <a:t>Budds</a:t>
            </a:r>
            <a:r>
              <a:rPr lang="en-US" sz="1600" dirty="0">
                <a:latin typeface="Playfair Display" pitchFamily="2" charset="77"/>
                <a:cs typeface="Times New Roman" panose="02020603050405020304" pitchFamily="18" charset="0"/>
              </a:rPr>
              <a:t> is from BHL</a:t>
            </a:r>
          </a:p>
          <a:p>
            <a:r>
              <a:rPr lang="en-US" sz="1600" dirty="0" err="1">
                <a:latin typeface="Playfair Display" pitchFamily="2" charset="77"/>
                <a:cs typeface="Times New Roman" panose="02020603050405020304" pitchFamily="18" charset="0"/>
              </a:rPr>
              <a:t>Ill.s</a:t>
            </a:r>
            <a:r>
              <a:rPr lang="en-US" sz="1600" dirty="0">
                <a:latin typeface="Playfair Display" pitchFamily="2" charset="77"/>
                <a:cs typeface="Times New Roman" panose="02020603050405020304" pitchFamily="18" charset="0"/>
              </a:rPr>
              <a:t> </a:t>
            </a:r>
            <a:r>
              <a:rPr lang="en-US" sz="1600" dirty="0" err="1">
                <a:latin typeface="Playfair Display" pitchFamily="2" charset="77"/>
                <a:cs typeface="Times New Roman" panose="02020603050405020304" pitchFamily="18" charset="0"/>
              </a:rPr>
              <a:t>bc</a:t>
            </a:r>
            <a:r>
              <a:rPr lang="en-US" sz="1600" dirty="0">
                <a:latin typeface="Playfair Display" pitchFamily="2" charset="77"/>
                <a:cs typeface="Times New Roman" panose="02020603050405020304" pitchFamily="18" charset="0"/>
              </a:rPr>
              <a:t>, provisional permission from Del (data cannot be released at this time)</a:t>
            </a:r>
          </a:p>
          <a:p>
            <a:endParaRPr lang="en-CA" sz="1500" dirty="0">
              <a:latin typeface="Playfair Display" pitchFamily="2" charset="77"/>
            </a:endParaRPr>
          </a:p>
          <a:p>
            <a:endParaRPr lang="en-CA" sz="1500" dirty="0">
              <a:latin typeface="Playfair Display" pitchFamily="2" charset="77"/>
            </a:endParaRPr>
          </a:p>
          <a:p>
            <a:r>
              <a:rPr lang="en-CA" sz="1350" dirty="0">
                <a:latin typeface="Playfair Display" pitchFamily="2" charset="77"/>
              </a:rPr>
              <a:t>FNA</a:t>
            </a:r>
          </a:p>
          <a:p>
            <a:r>
              <a:rPr lang="en-CA" sz="1350" dirty="0" err="1">
                <a:latin typeface="Playfair Display" pitchFamily="2" charset="77"/>
              </a:rPr>
              <a:t>Budds</a:t>
            </a:r>
            <a:endParaRPr lang="en-CA" sz="1350" dirty="0">
              <a:latin typeface="Playfair Display" pitchFamily="2" charset="77"/>
            </a:endParaRPr>
          </a:p>
          <a:p>
            <a:r>
              <a:rPr lang="en-CA" sz="1350" dirty="0">
                <a:latin typeface="Playfair Display" pitchFamily="2" charset="77"/>
              </a:rPr>
              <a:t>Illus. BC</a:t>
            </a:r>
          </a:p>
          <a:p>
            <a:r>
              <a:rPr lang="en-CA" sz="1350" dirty="0">
                <a:latin typeface="Playfair Display" pitchFamily="2" charset="77"/>
              </a:rPr>
              <a:t>credit images</a:t>
            </a:r>
          </a:p>
          <a:p>
            <a:r>
              <a:rPr lang="en-CA" sz="1350" dirty="0" err="1">
                <a:latin typeface="Playfair Display" pitchFamily="2" charset="77"/>
              </a:rPr>
              <a:t>Sautter</a:t>
            </a:r>
            <a:endParaRPr lang="en-CA" sz="1350" dirty="0">
              <a:latin typeface="Playfair Display" pitchFamily="2" charset="77"/>
            </a:endParaRPr>
          </a:p>
          <a:p>
            <a:r>
              <a:rPr lang="en-CA" sz="1350" dirty="0">
                <a:latin typeface="Playfair Display" pitchFamily="2" charset="77"/>
              </a:rPr>
              <a:t>Hamann.</a:t>
            </a:r>
          </a:p>
          <a:p>
            <a:endParaRPr lang="en-CA" sz="1350" dirty="0">
              <a:latin typeface="Playfair Display" pitchFamily="2" charset="77"/>
            </a:endParaRPr>
          </a:p>
          <a:p>
            <a:r>
              <a:rPr lang="en-CA" sz="1350" dirty="0">
                <a:latin typeface="Playfair Display" pitchFamily="2" charset="77"/>
              </a:rPr>
              <a:t>Cui H </a:t>
            </a:r>
            <a:r>
              <a:rPr lang="en-CA" sz="1350" i="1" dirty="0">
                <a:latin typeface="Playfair Display" pitchFamily="2" charset="77"/>
              </a:rPr>
              <a:t>et al</a:t>
            </a:r>
            <a:r>
              <a:rPr lang="en-CA" sz="1350" dirty="0">
                <a:latin typeface="Playfair Display" pitchFamily="2" charset="77"/>
              </a:rPr>
              <a:t>. (2016) Introducing Explorer of Taxon Concepts with a case study on spider measurement matrix building. BMC Bioinformatics 17: 471. </a:t>
            </a:r>
            <a:r>
              <a:rPr lang="en-CA" sz="1350" dirty="0">
                <a:latin typeface="Playfair Display" pitchFamily="2" charset="77"/>
                <a:hlinkClick r:id="rId17"/>
              </a:rPr>
              <a:t>https://doi.org/10.1186/s12859-016-1352-7</a:t>
            </a:r>
            <a:endParaRPr lang="en-CA" sz="1350" dirty="0">
              <a:latin typeface="Playfair Display" pitchFamily="2" charset="77"/>
            </a:endParaRPr>
          </a:p>
          <a:p>
            <a:r>
              <a:rPr lang="en-CA" sz="1350" dirty="0">
                <a:latin typeface="Playfair Display" pitchFamily="2" charset="77"/>
              </a:rPr>
              <a:t>Page R. (2016) Towards a biodiversity knowledge graph. Research Ideas and Outcomes 2: e8767. </a:t>
            </a:r>
            <a:r>
              <a:rPr lang="en-CA" sz="1350" dirty="0">
                <a:latin typeface="Playfair Display" pitchFamily="2" charset="77"/>
                <a:hlinkClick r:id="rId18"/>
              </a:rPr>
              <a:t>https://doi.org/10.3897/rio.2.e8767</a:t>
            </a:r>
            <a:endParaRPr lang="en-CA" sz="1350" dirty="0">
              <a:latin typeface="Playfair Display" pitchFamily="2" charset="77"/>
            </a:endParaRPr>
          </a:p>
        </p:txBody>
      </p:sp>
      <p:pic>
        <p:nvPicPr>
          <p:cNvPr id="149" name="Picture 148">
            <a:extLst>
              <a:ext uri="{FF2B5EF4-FFF2-40B4-BE49-F238E27FC236}">
                <a16:creationId xmlns:a16="http://schemas.microsoft.com/office/drawing/2014/main" id="{2B877E29-4897-584C-B1C3-B3B61D44E560}"/>
              </a:ext>
            </a:extLst>
          </p:cNvPr>
          <p:cNvPicPr>
            <a:picLocks noChangeAspect="1"/>
          </p:cNvPicPr>
          <p:nvPr/>
        </p:nvPicPr>
        <p:blipFill>
          <a:blip r:embed="rId19"/>
          <a:stretch>
            <a:fillRect/>
          </a:stretch>
        </p:blipFill>
        <p:spPr>
          <a:xfrm>
            <a:off x="8488741" y="27339956"/>
            <a:ext cx="1943501" cy="2762983"/>
          </a:xfrm>
          <a:prstGeom prst="rect">
            <a:avLst/>
          </a:prstGeom>
          <a:ln w="6350">
            <a:solidFill>
              <a:schemeClr val="tx1"/>
            </a:solidFill>
          </a:ln>
          <a:effectLst>
            <a:outerShdw blurRad="50800" dist="38100" dir="2700000" algn="tl" rotWithShape="0">
              <a:prstClr val="black">
                <a:alpha val="40000"/>
              </a:prstClr>
            </a:outerShdw>
          </a:effectLst>
        </p:spPr>
      </p:pic>
      <p:pic>
        <p:nvPicPr>
          <p:cNvPr id="150" name="Picture 149">
            <a:extLst>
              <a:ext uri="{FF2B5EF4-FFF2-40B4-BE49-F238E27FC236}">
                <a16:creationId xmlns:a16="http://schemas.microsoft.com/office/drawing/2014/main" id="{E827C1FB-E151-1342-BB72-99D53F5B3E60}"/>
              </a:ext>
            </a:extLst>
          </p:cNvPr>
          <p:cNvPicPr>
            <a:picLocks noChangeAspect="1"/>
          </p:cNvPicPr>
          <p:nvPr/>
        </p:nvPicPr>
        <p:blipFill>
          <a:blip r:embed="rId20"/>
          <a:stretch>
            <a:fillRect/>
          </a:stretch>
        </p:blipFill>
        <p:spPr>
          <a:xfrm>
            <a:off x="8521416" y="24518894"/>
            <a:ext cx="1940470" cy="2587294"/>
          </a:xfrm>
          <a:prstGeom prst="rect">
            <a:avLst/>
          </a:prstGeom>
          <a:ln w="6350">
            <a:solidFill>
              <a:schemeClr val="tx1"/>
            </a:solidFill>
          </a:ln>
          <a:effectLst>
            <a:outerShdw blurRad="50800" dist="38100" dir="2700000" algn="tl" rotWithShape="0">
              <a:prstClr val="black">
                <a:alpha val="40000"/>
              </a:prstClr>
            </a:outerShdw>
          </a:effectLst>
        </p:spPr>
      </p:pic>
      <p:pic>
        <p:nvPicPr>
          <p:cNvPr id="151" name="Picture 150">
            <a:extLst>
              <a:ext uri="{FF2B5EF4-FFF2-40B4-BE49-F238E27FC236}">
                <a16:creationId xmlns:a16="http://schemas.microsoft.com/office/drawing/2014/main" id="{E187F8D1-62F6-E94A-842A-E8BA7ADD5F01}"/>
              </a:ext>
            </a:extLst>
          </p:cNvPr>
          <p:cNvPicPr>
            <a:picLocks noChangeAspect="1"/>
          </p:cNvPicPr>
          <p:nvPr/>
        </p:nvPicPr>
        <p:blipFill>
          <a:blip r:embed="rId21"/>
          <a:stretch>
            <a:fillRect/>
          </a:stretch>
        </p:blipFill>
        <p:spPr>
          <a:xfrm>
            <a:off x="8463117" y="30336707"/>
            <a:ext cx="1940470" cy="2582318"/>
          </a:xfrm>
          <a:prstGeom prst="rect">
            <a:avLst/>
          </a:prstGeom>
          <a:ln w="6350">
            <a:solidFill>
              <a:schemeClr val="tx1"/>
            </a:solidFill>
          </a:ln>
          <a:effectLst>
            <a:outerShdw blurRad="50800" dist="38100" dir="2700000" algn="tl" rotWithShape="0">
              <a:prstClr val="black">
                <a:alpha val="40000"/>
              </a:prstClr>
            </a:outerShdw>
          </a:effectLst>
        </p:spPr>
      </p:pic>
      <p:pic>
        <p:nvPicPr>
          <p:cNvPr id="159" name="Picture 158">
            <a:extLst>
              <a:ext uri="{FF2B5EF4-FFF2-40B4-BE49-F238E27FC236}">
                <a16:creationId xmlns:a16="http://schemas.microsoft.com/office/drawing/2014/main" id="{881E6BAF-AA45-9948-BDF8-854265E9EC0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4966" y="28661204"/>
            <a:ext cx="7065187" cy="5595973"/>
          </a:xfrm>
          <a:prstGeom prst="rect">
            <a:avLst/>
          </a:prstGeom>
          <a:ln>
            <a:solidFill>
              <a:schemeClr val="tx1"/>
            </a:solidFill>
          </a:ln>
          <a:effectLst>
            <a:outerShdw blurRad="50800" dist="38100" dir="2700000" algn="tl" rotWithShape="0">
              <a:prstClr val="black">
                <a:alpha val="40000"/>
              </a:prstClr>
            </a:outerShdw>
          </a:effectLst>
        </p:spPr>
      </p:pic>
      <p:pic>
        <p:nvPicPr>
          <p:cNvPr id="204" name="Picture 203">
            <a:extLst>
              <a:ext uri="{FF2B5EF4-FFF2-40B4-BE49-F238E27FC236}">
                <a16:creationId xmlns:a16="http://schemas.microsoft.com/office/drawing/2014/main" id="{24903BC7-0DE9-494F-A3A0-47FDDA84D6FE}"/>
              </a:ext>
            </a:extLst>
          </p:cNvPr>
          <p:cNvPicPr>
            <a:picLocks noChangeAspect="1"/>
          </p:cNvPicPr>
          <p:nvPr/>
        </p:nvPicPr>
        <p:blipFill rotWithShape="1">
          <a:blip r:embed="rId23">
            <a:extLst>
              <a:ext uri="{28A0092B-C50C-407E-A947-70E740481C1C}">
                <a14:useLocalDpi xmlns:a14="http://schemas.microsoft.com/office/drawing/2010/main" val="0"/>
              </a:ext>
            </a:extLst>
          </a:blip>
          <a:srcRect l="50723" b="3929"/>
          <a:stretch/>
        </p:blipFill>
        <p:spPr>
          <a:xfrm>
            <a:off x="17057608" y="28955211"/>
            <a:ext cx="4376633" cy="3402982"/>
          </a:xfrm>
          <a:prstGeom prst="rect">
            <a:avLst/>
          </a:prstGeom>
        </p:spPr>
      </p:pic>
      <p:pic>
        <p:nvPicPr>
          <p:cNvPr id="206" name="Picture 205">
            <a:extLst>
              <a:ext uri="{FF2B5EF4-FFF2-40B4-BE49-F238E27FC236}">
                <a16:creationId xmlns:a16="http://schemas.microsoft.com/office/drawing/2014/main" id="{1A524CA0-649D-1043-9CAF-CF9A6FFD2F84}"/>
              </a:ext>
            </a:extLst>
          </p:cNvPr>
          <p:cNvPicPr>
            <a:picLocks noChangeAspect="1"/>
          </p:cNvPicPr>
          <p:nvPr/>
        </p:nvPicPr>
        <p:blipFill rotWithShape="1">
          <a:blip r:embed="rId24">
            <a:extLst>
              <a:ext uri="{28A0092B-C50C-407E-A947-70E740481C1C}">
                <a14:useLocalDpi xmlns:a14="http://schemas.microsoft.com/office/drawing/2010/main" val="0"/>
              </a:ext>
            </a:extLst>
          </a:blip>
          <a:srcRect l="47866" b="-1192"/>
          <a:stretch/>
        </p:blipFill>
        <p:spPr>
          <a:xfrm>
            <a:off x="12137046" y="28976845"/>
            <a:ext cx="4630343" cy="3637383"/>
          </a:xfrm>
          <a:prstGeom prst="rect">
            <a:avLst/>
          </a:prstGeom>
        </p:spPr>
      </p:pic>
      <p:pic>
        <p:nvPicPr>
          <p:cNvPr id="208" name="Picture 207">
            <a:extLst>
              <a:ext uri="{FF2B5EF4-FFF2-40B4-BE49-F238E27FC236}">
                <a16:creationId xmlns:a16="http://schemas.microsoft.com/office/drawing/2014/main" id="{110D63B4-3172-4144-8500-038CC054A02C}"/>
              </a:ext>
            </a:extLst>
          </p:cNvPr>
          <p:cNvPicPr>
            <a:picLocks noChangeAspect="1"/>
          </p:cNvPicPr>
          <p:nvPr/>
        </p:nvPicPr>
        <p:blipFill rotWithShape="1">
          <a:blip r:embed="rId25">
            <a:extLst>
              <a:ext uri="{28A0092B-C50C-407E-A947-70E740481C1C}">
                <a14:useLocalDpi xmlns:a14="http://schemas.microsoft.com/office/drawing/2010/main" val="0"/>
              </a:ext>
            </a:extLst>
          </a:blip>
          <a:srcRect l="50324" r="-1" b="3412"/>
          <a:stretch/>
        </p:blipFill>
        <p:spPr>
          <a:xfrm>
            <a:off x="16995039" y="32335277"/>
            <a:ext cx="4407168" cy="3392221"/>
          </a:xfrm>
          <a:prstGeom prst="rect">
            <a:avLst/>
          </a:prstGeom>
        </p:spPr>
      </p:pic>
      <p:pic>
        <p:nvPicPr>
          <p:cNvPr id="210" name="Picture 209">
            <a:extLst>
              <a:ext uri="{FF2B5EF4-FFF2-40B4-BE49-F238E27FC236}">
                <a16:creationId xmlns:a16="http://schemas.microsoft.com/office/drawing/2014/main" id="{D642D229-B431-424C-833A-0D1306236106}"/>
              </a:ext>
            </a:extLst>
          </p:cNvPr>
          <p:cNvPicPr>
            <a:picLocks noChangeAspect="1"/>
          </p:cNvPicPr>
          <p:nvPr/>
        </p:nvPicPr>
        <p:blipFill rotWithShape="1">
          <a:blip r:embed="rId26">
            <a:extLst>
              <a:ext uri="{28A0092B-C50C-407E-A947-70E740481C1C}">
                <a14:useLocalDpi xmlns:a14="http://schemas.microsoft.com/office/drawing/2010/main" val="0"/>
              </a:ext>
            </a:extLst>
          </a:blip>
          <a:srcRect l="47808" t="-1" r="-1" b="-446"/>
          <a:stretch/>
        </p:blipFill>
        <p:spPr>
          <a:xfrm>
            <a:off x="12137046" y="32323485"/>
            <a:ext cx="4630342" cy="3624038"/>
          </a:xfrm>
          <a:prstGeom prst="rect">
            <a:avLst/>
          </a:prstGeom>
        </p:spPr>
      </p:pic>
      <p:pic>
        <p:nvPicPr>
          <p:cNvPr id="212" name="Picture 211">
            <a:extLst>
              <a:ext uri="{FF2B5EF4-FFF2-40B4-BE49-F238E27FC236}">
                <a16:creationId xmlns:a16="http://schemas.microsoft.com/office/drawing/2014/main" id="{4316C3D9-14B2-FF4C-BA93-0562201BAACD}"/>
              </a:ext>
            </a:extLst>
          </p:cNvPr>
          <p:cNvPicPr>
            <a:picLocks noChangeAspect="1"/>
          </p:cNvPicPr>
          <p:nvPr/>
        </p:nvPicPr>
        <p:blipFill rotWithShape="1">
          <a:blip r:embed="rId27">
            <a:extLst>
              <a:ext uri="{28A0092B-C50C-407E-A947-70E740481C1C}">
                <a14:useLocalDpi xmlns:a14="http://schemas.microsoft.com/office/drawing/2010/main" val="0"/>
              </a:ext>
            </a:extLst>
          </a:blip>
          <a:srcRect l="51529"/>
          <a:stretch/>
        </p:blipFill>
        <p:spPr>
          <a:xfrm>
            <a:off x="17086303" y="35718603"/>
            <a:ext cx="4324235" cy="3566731"/>
          </a:xfrm>
          <a:prstGeom prst="rect">
            <a:avLst/>
          </a:prstGeom>
        </p:spPr>
      </p:pic>
      <p:pic>
        <p:nvPicPr>
          <p:cNvPr id="214" name="Picture 213">
            <a:extLst>
              <a:ext uri="{FF2B5EF4-FFF2-40B4-BE49-F238E27FC236}">
                <a16:creationId xmlns:a16="http://schemas.microsoft.com/office/drawing/2014/main" id="{6A5A87EA-C609-C347-93D4-5276D736A62D}"/>
              </a:ext>
            </a:extLst>
          </p:cNvPr>
          <p:cNvPicPr>
            <a:picLocks noChangeAspect="1"/>
          </p:cNvPicPr>
          <p:nvPr/>
        </p:nvPicPr>
        <p:blipFill rotWithShape="1">
          <a:blip r:embed="rId28">
            <a:extLst>
              <a:ext uri="{28A0092B-C50C-407E-A947-70E740481C1C}">
                <a14:useLocalDpi xmlns:a14="http://schemas.microsoft.com/office/drawing/2010/main" val="0"/>
              </a:ext>
            </a:extLst>
          </a:blip>
          <a:srcRect l="48097" b="-1170"/>
          <a:stretch/>
        </p:blipFill>
        <p:spPr>
          <a:xfrm>
            <a:off x="12174256" y="35718604"/>
            <a:ext cx="4630342" cy="3652786"/>
          </a:xfrm>
          <a:prstGeom prst="rect">
            <a:avLst/>
          </a:prstGeom>
        </p:spPr>
      </p:pic>
      <p:sp>
        <p:nvSpPr>
          <p:cNvPr id="216" name="TextBox 215">
            <a:extLst>
              <a:ext uri="{FF2B5EF4-FFF2-40B4-BE49-F238E27FC236}">
                <a16:creationId xmlns:a16="http://schemas.microsoft.com/office/drawing/2014/main" id="{F828F039-3A49-DD49-BAFA-76B82B1963D8}"/>
              </a:ext>
            </a:extLst>
          </p:cNvPr>
          <p:cNvSpPr txBox="1"/>
          <p:nvPr/>
        </p:nvSpPr>
        <p:spPr>
          <a:xfrm rot="16200000" flipH="1">
            <a:off x="10509783" y="30323153"/>
            <a:ext cx="2880482"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Budd’s Flora</a:t>
            </a:r>
          </a:p>
        </p:txBody>
      </p:sp>
      <p:sp>
        <p:nvSpPr>
          <p:cNvPr id="217" name="TextBox 216">
            <a:extLst>
              <a:ext uri="{FF2B5EF4-FFF2-40B4-BE49-F238E27FC236}">
                <a16:creationId xmlns:a16="http://schemas.microsoft.com/office/drawing/2014/main" id="{4C3893CD-DCAF-9F47-9BA5-D7AA698FD78B}"/>
              </a:ext>
            </a:extLst>
          </p:cNvPr>
          <p:cNvSpPr txBox="1"/>
          <p:nvPr/>
        </p:nvSpPr>
        <p:spPr>
          <a:xfrm rot="16200000" flipH="1">
            <a:off x="10451896" y="33663473"/>
            <a:ext cx="299625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Flora of North Am.</a:t>
            </a:r>
          </a:p>
        </p:txBody>
      </p:sp>
      <p:sp>
        <p:nvSpPr>
          <p:cNvPr id="218" name="TextBox 217">
            <a:extLst>
              <a:ext uri="{FF2B5EF4-FFF2-40B4-BE49-F238E27FC236}">
                <a16:creationId xmlns:a16="http://schemas.microsoft.com/office/drawing/2014/main" id="{2ED71CF6-CE23-1749-9A58-9F5C71124620}"/>
              </a:ext>
            </a:extLst>
          </p:cNvPr>
          <p:cNvSpPr txBox="1"/>
          <p:nvPr/>
        </p:nvSpPr>
        <p:spPr>
          <a:xfrm rot="16200000" flipH="1">
            <a:off x="10636611" y="37102796"/>
            <a:ext cx="262682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Illus. Flora of BC</a:t>
            </a:r>
          </a:p>
        </p:txBody>
      </p:sp>
      <p:graphicFrame>
        <p:nvGraphicFramePr>
          <p:cNvPr id="219" name="Table 218">
            <a:extLst>
              <a:ext uri="{FF2B5EF4-FFF2-40B4-BE49-F238E27FC236}">
                <a16:creationId xmlns:a16="http://schemas.microsoft.com/office/drawing/2014/main" id="{AB71CD36-9DCE-C341-B97E-8D5E7BBBD33F}"/>
              </a:ext>
            </a:extLst>
          </p:cNvPr>
          <p:cNvGraphicFramePr>
            <a:graphicFrameLocks noGrp="1"/>
          </p:cNvGraphicFramePr>
          <p:nvPr>
            <p:extLst>
              <p:ext uri="{D42A27DB-BD31-4B8C-83A1-F6EECF244321}">
                <p14:modId xmlns:p14="http://schemas.microsoft.com/office/powerpoint/2010/main" val="1976479700"/>
              </p:ext>
            </p:extLst>
          </p:nvPr>
        </p:nvGraphicFramePr>
        <p:xfrm>
          <a:off x="22397987" y="13377801"/>
          <a:ext cx="6243447" cy="3566160"/>
        </p:xfrm>
        <a:graphic>
          <a:graphicData uri="http://schemas.openxmlformats.org/drawingml/2006/table">
            <a:tbl>
              <a:tblPr firstRow="1" bandRow="1">
                <a:tableStyleId>{F5AB1C69-6EDB-4FF4-983F-18BD219EF322}</a:tableStyleId>
              </a:tblPr>
              <a:tblGrid>
                <a:gridCol w="4597527">
                  <a:extLst>
                    <a:ext uri="{9D8B030D-6E8A-4147-A177-3AD203B41FA5}">
                      <a16:colId xmlns:a16="http://schemas.microsoft.com/office/drawing/2014/main" val="1846754259"/>
                    </a:ext>
                  </a:extLst>
                </a:gridCol>
                <a:gridCol w="1645920">
                  <a:extLst>
                    <a:ext uri="{9D8B030D-6E8A-4147-A177-3AD203B41FA5}">
                      <a16:colId xmlns:a16="http://schemas.microsoft.com/office/drawing/2014/main" val="2849607681"/>
                    </a:ext>
                  </a:extLst>
                </a:gridCol>
              </a:tblGrid>
              <a:tr h="705783">
                <a:tc>
                  <a:txBody>
                    <a:bodyPr/>
                    <a:lstStyle/>
                    <a:p>
                      <a:r>
                        <a:rPr lang="en-US" sz="2400" i="1" dirty="0"/>
                        <a:t>Model Performance</a:t>
                      </a:r>
                    </a:p>
                    <a:p>
                      <a:r>
                        <a:rPr lang="en-US" sz="2400" i="0" dirty="0"/>
                        <a:t>Model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400" dirty="0"/>
                        <a:t>Accuracy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41450824"/>
                  </a:ext>
                </a:extLst>
              </a:tr>
              <a:tr h="392101">
                <a:tc>
                  <a:txBody>
                    <a:bodyPr/>
                    <a:lstStyle/>
                    <a:p>
                      <a:r>
                        <a:rPr lang="en-US" sz="2400" dirty="0"/>
                        <a:t>Raw DTM</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29713761"/>
                  </a:ext>
                </a:extLst>
              </a:tr>
              <a:tr h="392101">
                <a:tc>
                  <a:txBody>
                    <a:bodyPr/>
                    <a:lstStyle/>
                    <a:p>
                      <a:r>
                        <a:rPr lang="en-US" sz="2400" dirty="0"/>
                        <a:t>Raw TFIDF</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4516412"/>
                  </a:ext>
                </a:extLst>
              </a:tr>
              <a:tr h="392101">
                <a:tc>
                  <a:txBody>
                    <a:bodyPr/>
                    <a:lstStyle/>
                    <a:p>
                      <a:r>
                        <a:rPr lang="en-US" sz="2400" dirty="0"/>
                        <a:t>Clean DTM</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9798738"/>
                  </a:ext>
                </a:extLst>
              </a:tr>
              <a:tr h="392101">
                <a:tc>
                  <a:txBody>
                    <a:bodyPr/>
                    <a:lstStyle/>
                    <a:p>
                      <a:r>
                        <a:rPr lang="en-US" sz="2400" dirty="0"/>
                        <a:t>Clean</a:t>
                      </a:r>
                      <a:r>
                        <a:rPr lang="en-US" sz="2400" baseline="0" dirty="0"/>
                        <a:t> TFIDF</a:t>
                      </a:r>
                      <a:endParaRPr lang="en-US" sz="2400" dirty="0"/>
                    </a:p>
                  </a:txBody>
                  <a:tcPr>
                    <a:lnL w="12700" cap="flat" cmpd="sng" algn="ctr">
                      <a:solidFill>
                        <a:schemeClr val="tx1"/>
                      </a:solidFill>
                      <a:prstDash val="solid"/>
                      <a:round/>
                      <a:headEnd type="none" w="med" len="med"/>
                      <a:tailEnd type="none" w="med" len="med"/>
                    </a:lnL>
                  </a:tcPr>
                </a:tc>
                <a:tc>
                  <a:txBody>
                    <a:bodyPr/>
                    <a:lstStyle/>
                    <a:p>
                      <a:r>
                        <a:rPr lang="en-US" sz="2400" dirty="0"/>
                        <a:t>86%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1131173"/>
                  </a:ext>
                </a:extLst>
              </a:tr>
              <a:tr h="392101">
                <a:tc>
                  <a:txBody>
                    <a:bodyPr/>
                    <a:lstStyle/>
                    <a:p>
                      <a:r>
                        <a:rPr lang="en-US" sz="2400" dirty="0"/>
                        <a:t>Raw DTM + text length</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6674136"/>
                  </a:ext>
                </a:extLst>
              </a:tr>
              <a:tr h="445631">
                <a:tc>
                  <a:txBody>
                    <a:bodyPr/>
                    <a:lstStyle/>
                    <a:p>
                      <a:pPr marL="0" marR="0" lvl="0" indent="0" algn="l" defTabSz="3291675" rtl="0" eaLnBrk="1" fontAlgn="auto" latinLnBrk="0" hangingPunct="1">
                        <a:lnSpc>
                          <a:spcPct val="100000"/>
                        </a:lnSpc>
                        <a:spcBef>
                          <a:spcPts val="0"/>
                        </a:spcBef>
                        <a:spcAft>
                          <a:spcPts val="0"/>
                        </a:spcAft>
                        <a:buClrTx/>
                        <a:buSzTx/>
                        <a:buFontTx/>
                        <a:buNone/>
                        <a:tabLst/>
                        <a:defRPr/>
                      </a:pPr>
                      <a:r>
                        <a:rPr lang="en-US" sz="2400" dirty="0"/>
                        <a:t>Raw DTM + top 2000 words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400" dirty="0"/>
                        <a:t>95%</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827561"/>
                  </a:ext>
                </a:extLst>
              </a:tr>
            </a:tbl>
          </a:graphicData>
        </a:graphic>
      </p:graphicFrame>
      <p:sp>
        <p:nvSpPr>
          <p:cNvPr id="220" name="TextBox 219">
            <a:extLst>
              <a:ext uri="{FF2B5EF4-FFF2-40B4-BE49-F238E27FC236}">
                <a16:creationId xmlns:a16="http://schemas.microsoft.com/office/drawing/2014/main" id="{4B72B0B3-A49E-D644-8D4B-D5B8102B36D0}"/>
              </a:ext>
            </a:extLst>
          </p:cNvPr>
          <p:cNvSpPr txBox="1"/>
          <p:nvPr/>
        </p:nvSpPr>
        <p:spPr>
          <a:xfrm>
            <a:off x="2746037" y="962802"/>
            <a:ext cx="27461634" cy="2708434"/>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8500" dirty="0">
                <a:latin typeface="Playfair Display" pitchFamily="2" charset="77"/>
                <a:cs typeface="Times New Roman" panose="02020603050405020304" pitchFamily="18" charset="0"/>
              </a:rPr>
              <a:t>Flora Prepper: Preparing floras for morphological parsing and integration</a:t>
            </a:r>
          </a:p>
        </p:txBody>
      </p:sp>
      <p:sp>
        <p:nvSpPr>
          <p:cNvPr id="221" name="TextBox 220">
            <a:extLst>
              <a:ext uri="{FF2B5EF4-FFF2-40B4-BE49-F238E27FC236}">
                <a16:creationId xmlns:a16="http://schemas.microsoft.com/office/drawing/2014/main" id="{B5C0017C-37C3-FA45-94A2-51CDD2E370EC}"/>
              </a:ext>
            </a:extLst>
          </p:cNvPr>
          <p:cNvSpPr txBox="1"/>
          <p:nvPr/>
        </p:nvSpPr>
        <p:spPr>
          <a:xfrm>
            <a:off x="22672903" y="29819050"/>
            <a:ext cx="9788297" cy="3416320"/>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As the proportion of FNA &amp; BC went down, accuracy went down.</a:t>
            </a:r>
          </a:p>
          <a:p>
            <a:r>
              <a:rPr lang="en-US" sz="2400" dirty="0">
                <a:latin typeface="Playfair Display" pitchFamily="2" charset="77"/>
                <a:cs typeface="Times New Roman" panose="02020603050405020304" pitchFamily="18" charset="0"/>
              </a:rPr>
              <a:t>Overfitting?</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taxon id not really relevant – </a:t>
            </a:r>
            <a:r>
              <a:rPr lang="en-US" sz="2400" dirty="0" err="1">
                <a:latin typeface="Playfair Display" pitchFamily="2" charset="77"/>
                <a:cs typeface="Times New Roman" panose="02020603050405020304" pitchFamily="18" charset="0"/>
              </a:rPr>
              <a:t>gnfinder</a:t>
            </a:r>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key &amp; morpho – super tricky</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results are optimistic, a little bit too high - skeptical</a:t>
            </a:r>
          </a:p>
        </p:txBody>
      </p:sp>
      <p:sp>
        <p:nvSpPr>
          <p:cNvPr id="223" name="TextBox 222">
            <a:extLst>
              <a:ext uri="{FF2B5EF4-FFF2-40B4-BE49-F238E27FC236}">
                <a16:creationId xmlns:a16="http://schemas.microsoft.com/office/drawing/2014/main" id="{C2289EF1-9CAC-464E-B98E-2F5CBD5E01A8}"/>
              </a:ext>
            </a:extLst>
          </p:cNvPr>
          <p:cNvSpPr txBox="1"/>
          <p:nvPr/>
        </p:nvSpPr>
        <p:spPr>
          <a:xfrm>
            <a:off x="14166976" y="28515136"/>
            <a:ext cx="903906"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224" name="TextBox 223">
            <a:extLst>
              <a:ext uri="{FF2B5EF4-FFF2-40B4-BE49-F238E27FC236}">
                <a16:creationId xmlns:a16="http://schemas.microsoft.com/office/drawing/2014/main" id="{4A29D82C-0178-A647-BA7B-C6E6834814A4}"/>
              </a:ext>
            </a:extLst>
          </p:cNvPr>
          <p:cNvSpPr txBox="1"/>
          <p:nvPr/>
        </p:nvSpPr>
        <p:spPr>
          <a:xfrm>
            <a:off x="18944854" y="28493545"/>
            <a:ext cx="1011600"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229" name="TextBox 228">
            <a:extLst>
              <a:ext uri="{FF2B5EF4-FFF2-40B4-BE49-F238E27FC236}">
                <a16:creationId xmlns:a16="http://schemas.microsoft.com/office/drawing/2014/main" id="{4222B559-5186-724A-A5A1-18A2F3AD336A}"/>
              </a:ext>
            </a:extLst>
          </p:cNvPr>
          <p:cNvSpPr txBox="1"/>
          <p:nvPr/>
        </p:nvSpPr>
        <p:spPr>
          <a:xfrm>
            <a:off x="11719191" y="27185717"/>
            <a:ext cx="967160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latin typeface="Playfair Display" pitchFamily="2" charset="77"/>
                <a:cs typeface="Times New Roman" panose="02020603050405020304" pitchFamily="18" charset="0"/>
              </a:rPr>
              <a:t>Term frequency distributions are similar among floras. </a:t>
            </a:r>
            <a:r>
              <a:rPr lang="en-US" sz="2400" b="1" dirty="0">
                <a:latin typeface="Playfair Display" pitchFamily="2" charset="77"/>
                <a:cs typeface="Times New Roman" panose="02020603050405020304" pitchFamily="18" charset="0"/>
              </a:rPr>
              <a:t>Punctuation</a:t>
            </a:r>
            <a:r>
              <a:rPr lang="en-US" sz="2400" dirty="0">
                <a:latin typeface="Playfair Display" pitchFamily="2" charset="77"/>
                <a:cs typeface="Times New Roman" panose="02020603050405020304" pitchFamily="18" charset="0"/>
              </a:rPr>
              <a:t> is the most common token, followed by </a:t>
            </a:r>
            <a:r>
              <a:rPr lang="en-US" sz="2400" b="1" dirty="0">
                <a:latin typeface="Playfair Display" pitchFamily="2" charset="77"/>
                <a:cs typeface="Times New Roman" panose="02020603050405020304" pitchFamily="18" charset="0"/>
              </a:rPr>
              <a:t>measurement units</a:t>
            </a:r>
            <a:r>
              <a:rPr lang="en-US" sz="2400" dirty="0">
                <a:latin typeface="Playfair Display" pitchFamily="2" charset="77"/>
                <a:cs typeface="Times New Roman" panose="02020603050405020304" pitchFamily="18" charset="0"/>
              </a:rPr>
              <a:t>, and </a:t>
            </a:r>
            <a:r>
              <a:rPr lang="en-US" sz="2400" b="1" dirty="0">
                <a:latin typeface="Playfair Display" pitchFamily="2" charset="77"/>
                <a:cs typeface="Times New Roman" panose="02020603050405020304" pitchFamily="18" charset="0"/>
              </a:rPr>
              <a:t>plant structure descriptors</a:t>
            </a:r>
            <a:r>
              <a:rPr lang="en-US" sz="2400" dirty="0">
                <a:latin typeface="Playfair Display" pitchFamily="2" charset="77"/>
                <a:cs typeface="Times New Roman" panose="02020603050405020304" pitchFamily="18" charset="0"/>
              </a:rPr>
              <a:t> (leaf, stem, flower).</a:t>
            </a:r>
          </a:p>
        </p:txBody>
      </p:sp>
      <p:sp>
        <p:nvSpPr>
          <p:cNvPr id="230" name="Text Placeholder 5">
            <a:extLst>
              <a:ext uri="{FF2B5EF4-FFF2-40B4-BE49-F238E27FC236}">
                <a16:creationId xmlns:a16="http://schemas.microsoft.com/office/drawing/2014/main" id="{9868AC36-A940-7A49-B246-1D4DCEFD1FBE}"/>
              </a:ext>
            </a:extLst>
          </p:cNvPr>
          <p:cNvSpPr txBox="1">
            <a:spLocks/>
          </p:cNvSpPr>
          <p:nvPr/>
        </p:nvSpPr>
        <p:spPr>
          <a:xfrm>
            <a:off x="11385842" y="7179406"/>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Results</a:t>
            </a:r>
          </a:p>
        </p:txBody>
      </p:sp>
      <p:sp>
        <p:nvSpPr>
          <p:cNvPr id="234" name="Text Placeholder 5">
            <a:extLst>
              <a:ext uri="{FF2B5EF4-FFF2-40B4-BE49-F238E27FC236}">
                <a16:creationId xmlns:a16="http://schemas.microsoft.com/office/drawing/2014/main" id="{636FAE51-86BC-1942-ADD4-FEBBCEA866F0}"/>
              </a:ext>
            </a:extLst>
          </p:cNvPr>
          <p:cNvSpPr txBox="1">
            <a:spLocks/>
          </p:cNvSpPr>
          <p:nvPr/>
        </p:nvSpPr>
        <p:spPr>
          <a:xfrm>
            <a:off x="723137" y="19548823"/>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Methods</a:t>
            </a:r>
          </a:p>
        </p:txBody>
      </p:sp>
      <p:sp>
        <p:nvSpPr>
          <p:cNvPr id="236" name="Text Placeholder 5">
            <a:extLst>
              <a:ext uri="{FF2B5EF4-FFF2-40B4-BE49-F238E27FC236}">
                <a16:creationId xmlns:a16="http://schemas.microsoft.com/office/drawing/2014/main" id="{BD458A9F-0EC2-6B4A-BC9A-4BACF7A9B41D}"/>
              </a:ext>
            </a:extLst>
          </p:cNvPr>
          <p:cNvSpPr txBox="1">
            <a:spLocks/>
          </p:cNvSpPr>
          <p:nvPr/>
        </p:nvSpPr>
        <p:spPr>
          <a:xfrm>
            <a:off x="22043033" y="28543865"/>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Discussion</a:t>
            </a:r>
          </a:p>
        </p:txBody>
      </p:sp>
      <p:sp>
        <p:nvSpPr>
          <p:cNvPr id="240" name="TextBox 239">
            <a:extLst>
              <a:ext uri="{FF2B5EF4-FFF2-40B4-BE49-F238E27FC236}">
                <a16:creationId xmlns:a16="http://schemas.microsoft.com/office/drawing/2014/main" id="{9EB1CA7E-CD7A-9947-B971-8ADCF86ACC52}"/>
              </a:ext>
            </a:extLst>
          </p:cNvPr>
          <p:cNvSpPr txBox="1"/>
          <p:nvPr/>
        </p:nvSpPr>
        <p:spPr>
          <a:xfrm>
            <a:off x="29362246" y="18142817"/>
            <a:ext cx="2862810" cy="6463308"/>
          </a:xfrm>
          <a:prstGeom prst="rect">
            <a:avLst/>
          </a:prstGeom>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CA" sz="1800" b="1" dirty="0">
                <a:solidFill>
                  <a:schemeClr val="accent2"/>
                </a:solidFill>
                <a:latin typeface="Roboto" panose="02000000000000000000" pitchFamily="2" charset="0"/>
                <a:ea typeface="Roboto" panose="02000000000000000000" pitchFamily="2" charset="0"/>
              </a:rPr>
              <a:t>Predicted: Morphology, Actual: Key</a:t>
            </a:r>
          </a:p>
          <a:p>
            <a:r>
              <a:rPr lang="en-CA" sz="1800" dirty="0">
                <a:solidFill>
                  <a:schemeClr val="accent2"/>
                </a:solidFill>
                <a:latin typeface="Roboto" panose="02000000000000000000" pitchFamily="2" charset="0"/>
                <a:ea typeface="Roboto" panose="02000000000000000000" pitchFamily="2" charset="0"/>
              </a:rPr>
              <a:t>1 Calyptra minute, tightly adherent at or near the apex of the capsule, persistent; capsule…</a:t>
            </a:r>
          </a:p>
          <a:p>
            <a:r>
              <a:rPr lang="en-CA" sz="1800" b="1" dirty="0">
                <a:solidFill>
                  <a:schemeClr val="accent2"/>
                </a:solidFill>
                <a:latin typeface="Roboto" panose="02000000000000000000" pitchFamily="2" charset="0"/>
                <a:ea typeface="Roboto" panose="02000000000000000000" pitchFamily="2" charset="0"/>
              </a:rPr>
              <a:t>Predicted: Taxon ID, Actual: Key</a:t>
            </a:r>
          </a:p>
          <a:p>
            <a:r>
              <a:rPr lang="en-US" sz="1800" dirty="0">
                <a:solidFill>
                  <a:schemeClr val="accent2"/>
                </a:solidFill>
                <a:latin typeface="Roboto" panose="02000000000000000000" pitchFamily="2" charset="0"/>
                <a:ea typeface="Roboto" panose="02000000000000000000" pitchFamily="2" charset="0"/>
                <a:cs typeface="Times New Roman" panose="02020603050405020304" pitchFamily="18" charset="0"/>
              </a:rPr>
              <a:t>Key to the Species and Taxonomic Notes </a:t>
            </a:r>
          </a:p>
          <a:p>
            <a:r>
              <a:rPr lang="en-US" sz="1800" b="1" dirty="0">
                <a:solidFill>
                  <a:srgbClr val="C00000"/>
                </a:solidFill>
                <a:latin typeface="Roboto" panose="02000000000000000000" pitchFamily="2" charset="0"/>
                <a:ea typeface="Roboto" panose="02000000000000000000" pitchFamily="2" charset="0"/>
                <a:cs typeface="Times New Roman" panose="02020603050405020304" pitchFamily="18" charset="0"/>
              </a:rPr>
              <a:t>Predicted: Key, Actual: Morphology</a:t>
            </a:r>
          </a:p>
          <a:p>
            <a:r>
              <a:rPr lang="en-US" sz="1800" dirty="0">
                <a:solidFill>
                  <a:srgbClr val="C00000"/>
                </a:solidFill>
                <a:latin typeface="Roboto" panose="02000000000000000000" pitchFamily="2" charset="0"/>
                <a:ea typeface="Roboto" panose="02000000000000000000" pitchFamily="2" charset="0"/>
                <a:cs typeface="Times New Roman" panose="02020603050405020304" pitchFamily="18" charset="0"/>
              </a:rPr>
              <a:t>﻿Leaves Stem leaves compound, divided 1-3 times without bulbils in axils; leaflets more than 5 times as long as broad…</a:t>
            </a:r>
          </a:p>
          <a:p>
            <a:r>
              <a:rPr lang="en-US" sz="1800" b="1" dirty="0">
                <a:solidFill>
                  <a:srgbClr val="39A8B6"/>
                </a:solidFill>
                <a:latin typeface="Roboto" panose="02000000000000000000" pitchFamily="2" charset="0"/>
                <a:ea typeface="Roboto" panose="02000000000000000000" pitchFamily="2" charset="0"/>
                <a:cs typeface="Times New Roman" panose="02020603050405020304" pitchFamily="18" charset="0"/>
              </a:rPr>
              <a:t>Predicted: Habitat, Actual: Taxon Id</a:t>
            </a:r>
          </a:p>
          <a:p>
            <a:r>
              <a:rPr lang="en-US" sz="1800" dirty="0">
                <a:solidFill>
                  <a:srgbClr val="39A8B6"/>
                </a:solidFill>
                <a:latin typeface="Roboto" panose="02000000000000000000" pitchFamily="2" charset="0"/>
                <a:ea typeface="Roboto" panose="02000000000000000000" pitchFamily="2" charset="0"/>
                <a:cs typeface="Times New Roman" panose="02020603050405020304" pitchFamily="18" charset="0"/>
              </a:rPr>
              <a:t>﻿California poppy</a:t>
            </a:r>
          </a:p>
          <a:p>
            <a:r>
              <a:rPr lang="en-US" sz="1800" b="1"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Predicted: Morphology, Actual: Habitat</a:t>
            </a:r>
          </a:p>
          <a:p>
            <a:r>
              <a:rPr lang="en-US" sz="1800"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﻿Base and trunks of trees</a:t>
            </a:r>
            <a:endParaRPr lang="en-US" sz="1400" dirty="0">
              <a:solidFill>
                <a:srgbClr val="39A8B6"/>
              </a:solidFill>
              <a:latin typeface="Roboto" panose="02000000000000000000" pitchFamily="2" charset="0"/>
              <a:ea typeface="Roboto" panose="02000000000000000000" pitchFamily="2" charset="0"/>
              <a:cs typeface="Times New Roman" panose="02020603050405020304" pitchFamily="18" charset="0"/>
            </a:endParaRPr>
          </a:p>
        </p:txBody>
      </p:sp>
      <p:grpSp>
        <p:nvGrpSpPr>
          <p:cNvPr id="253" name="Group 252">
            <a:extLst>
              <a:ext uri="{FF2B5EF4-FFF2-40B4-BE49-F238E27FC236}">
                <a16:creationId xmlns:a16="http://schemas.microsoft.com/office/drawing/2014/main" id="{63EACC52-023B-9445-91D0-40AD4B8C7A22}"/>
              </a:ext>
            </a:extLst>
          </p:cNvPr>
          <p:cNvGrpSpPr/>
          <p:nvPr/>
        </p:nvGrpSpPr>
        <p:grpSpPr>
          <a:xfrm>
            <a:off x="22450919" y="18162535"/>
            <a:ext cx="6764196" cy="6134477"/>
            <a:chOff x="24051749" y="8444239"/>
            <a:chExt cx="6764196" cy="6134477"/>
          </a:xfrm>
        </p:grpSpPr>
        <p:pic>
          <p:nvPicPr>
            <p:cNvPr id="244" name="Picture 243">
              <a:extLst>
                <a:ext uri="{FF2B5EF4-FFF2-40B4-BE49-F238E27FC236}">
                  <a16:creationId xmlns:a16="http://schemas.microsoft.com/office/drawing/2014/main" id="{4AA7B3B6-405E-3D41-9D26-5D26484E178E}"/>
                </a:ext>
              </a:extLst>
            </p:cNvPr>
            <p:cNvPicPr>
              <a:picLocks noChangeAspect="1"/>
            </p:cNvPicPr>
            <p:nvPr/>
          </p:nvPicPr>
          <p:blipFill rotWithShape="1">
            <a:blip r:embed="rId29">
              <a:extLst>
                <a:ext uri="{28A0092B-C50C-407E-A947-70E740481C1C}">
                  <a14:useLocalDpi xmlns:a14="http://schemas.microsoft.com/office/drawing/2010/main" val="0"/>
                </a:ext>
              </a:extLst>
            </a:blip>
            <a:srcRect t="8434" r="13396" b="4081"/>
            <a:stretch/>
          </p:blipFill>
          <p:spPr>
            <a:xfrm>
              <a:off x="24051749" y="8444239"/>
              <a:ext cx="6764196" cy="6134477"/>
            </a:xfrm>
            <a:prstGeom prst="rect">
              <a:avLst/>
            </a:prstGeom>
            <a:ln>
              <a:solidFill>
                <a:schemeClr val="dk1">
                  <a:shade val="95000"/>
                  <a:satMod val="105000"/>
                </a:schemeClr>
              </a:solidFill>
            </a:ln>
            <a:effectLst>
              <a:outerShdw blurRad="50800" dist="38100" dir="2700000" algn="tl" rotWithShape="0">
                <a:prstClr val="black">
                  <a:alpha val="40000"/>
                </a:prstClr>
              </a:outerShdw>
            </a:effectLst>
          </p:spPr>
        </p:pic>
        <p:pic>
          <p:nvPicPr>
            <p:cNvPr id="246" name="Picture 245">
              <a:extLst>
                <a:ext uri="{FF2B5EF4-FFF2-40B4-BE49-F238E27FC236}">
                  <a16:creationId xmlns:a16="http://schemas.microsoft.com/office/drawing/2014/main" id="{C2FF8EDC-C5E5-2842-AD5F-E8FBBA01E9A4}"/>
                </a:ext>
              </a:extLst>
            </p:cNvPr>
            <p:cNvPicPr>
              <a:picLocks noChangeAspect="1"/>
            </p:cNvPicPr>
            <p:nvPr/>
          </p:nvPicPr>
          <p:blipFill rotWithShape="1">
            <a:blip r:embed="rId29">
              <a:extLst>
                <a:ext uri="{28A0092B-C50C-407E-A947-70E740481C1C}">
                  <a14:useLocalDpi xmlns:a14="http://schemas.microsoft.com/office/drawing/2010/main" val="0"/>
                </a:ext>
              </a:extLst>
            </a:blip>
            <a:srcRect l="87100" t="3760" r="2750" b="86104"/>
            <a:stretch/>
          </p:blipFill>
          <p:spPr>
            <a:xfrm>
              <a:off x="29362245" y="8471385"/>
              <a:ext cx="1425123" cy="1277697"/>
            </a:xfrm>
            <a:prstGeom prst="rect">
              <a:avLst/>
            </a:prstGeom>
          </p:spPr>
        </p:pic>
      </p:grpSp>
      <p:sp>
        <p:nvSpPr>
          <p:cNvPr id="249" name="Text Placeholder 5">
            <a:extLst>
              <a:ext uri="{FF2B5EF4-FFF2-40B4-BE49-F238E27FC236}">
                <a16:creationId xmlns:a16="http://schemas.microsoft.com/office/drawing/2014/main" id="{514634FA-00F3-BC40-917A-5A9BAF32F615}"/>
              </a:ext>
            </a:extLst>
          </p:cNvPr>
          <p:cNvSpPr txBox="1">
            <a:spLocks/>
          </p:cNvSpPr>
          <p:nvPr/>
        </p:nvSpPr>
        <p:spPr>
          <a:xfrm>
            <a:off x="22450919" y="17261576"/>
            <a:ext cx="502219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Incorrectly Classified Text</a:t>
            </a:r>
          </a:p>
        </p:txBody>
      </p:sp>
      <p:sp>
        <p:nvSpPr>
          <p:cNvPr id="250" name="Text Placeholder 5">
            <a:extLst>
              <a:ext uri="{FF2B5EF4-FFF2-40B4-BE49-F238E27FC236}">
                <a16:creationId xmlns:a16="http://schemas.microsoft.com/office/drawing/2014/main" id="{C0F421D0-09AA-FE4C-B744-B42BC5791923}"/>
              </a:ext>
            </a:extLst>
          </p:cNvPr>
          <p:cNvSpPr txBox="1">
            <a:spLocks/>
          </p:cNvSpPr>
          <p:nvPr/>
        </p:nvSpPr>
        <p:spPr>
          <a:xfrm>
            <a:off x="11661253" y="8305839"/>
            <a:ext cx="5786360" cy="6772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Clouds by Classification</a:t>
            </a:r>
          </a:p>
        </p:txBody>
      </p:sp>
      <p:sp>
        <p:nvSpPr>
          <p:cNvPr id="251" name="Text Placeholder 5">
            <a:extLst>
              <a:ext uri="{FF2B5EF4-FFF2-40B4-BE49-F238E27FC236}">
                <a16:creationId xmlns:a16="http://schemas.microsoft.com/office/drawing/2014/main" id="{106F5730-4A99-2447-9F84-4B0C40D10B9D}"/>
              </a:ext>
            </a:extLst>
          </p:cNvPr>
          <p:cNvSpPr txBox="1">
            <a:spLocks/>
          </p:cNvSpPr>
          <p:nvPr/>
        </p:nvSpPr>
        <p:spPr>
          <a:xfrm>
            <a:off x="11719191" y="26188386"/>
            <a:ext cx="7132313"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Frequency Distribution by Flora</a:t>
            </a:r>
          </a:p>
        </p:txBody>
      </p:sp>
      <p:sp>
        <p:nvSpPr>
          <p:cNvPr id="252" name="Text Placeholder 5">
            <a:extLst>
              <a:ext uri="{FF2B5EF4-FFF2-40B4-BE49-F238E27FC236}">
                <a16:creationId xmlns:a16="http://schemas.microsoft.com/office/drawing/2014/main" id="{8C8E223B-9B9C-4040-ACF8-D9AD9EE484E2}"/>
              </a:ext>
            </a:extLst>
          </p:cNvPr>
          <p:cNvSpPr txBox="1">
            <a:spLocks/>
          </p:cNvSpPr>
          <p:nvPr/>
        </p:nvSpPr>
        <p:spPr>
          <a:xfrm>
            <a:off x="22397987" y="12497586"/>
            <a:ext cx="5363428"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Model Performance (Q1-Q3)</a:t>
            </a:r>
          </a:p>
        </p:txBody>
      </p:sp>
      <p:sp>
        <p:nvSpPr>
          <p:cNvPr id="254" name="Text Placeholder 5">
            <a:extLst>
              <a:ext uri="{FF2B5EF4-FFF2-40B4-BE49-F238E27FC236}">
                <a16:creationId xmlns:a16="http://schemas.microsoft.com/office/drawing/2014/main" id="{945267DA-74E7-8648-A5A4-A036593FAF9E}"/>
              </a:ext>
            </a:extLst>
          </p:cNvPr>
          <p:cNvSpPr txBox="1">
            <a:spLocks/>
          </p:cNvSpPr>
          <p:nvPr/>
        </p:nvSpPr>
        <p:spPr>
          <a:xfrm>
            <a:off x="22305587" y="7627828"/>
            <a:ext cx="232964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Text Length</a:t>
            </a:r>
          </a:p>
        </p:txBody>
      </p:sp>
      <p:sp>
        <p:nvSpPr>
          <p:cNvPr id="255" name="Text Placeholder 5">
            <a:extLst>
              <a:ext uri="{FF2B5EF4-FFF2-40B4-BE49-F238E27FC236}">
                <a16:creationId xmlns:a16="http://schemas.microsoft.com/office/drawing/2014/main" id="{B9D97F0A-1ED0-274A-9F69-6AE581550675}"/>
              </a:ext>
            </a:extLst>
          </p:cNvPr>
          <p:cNvSpPr txBox="1">
            <a:spLocks/>
          </p:cNvSpPr>
          <p:nvPr/>
        </p:nvSpPr>
        <p:spPr>
          <a:xfrm>
            <a:off x="22450919" y="24899035"/>
            <a:ext cx="9463274" cy="11695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How important is the training set to model performance? (Q4)</a:t>
            </a:r>
          </a:p>
        </p:txBody>
      </p:sp>
      <p:grpSp>
        <p:nvGrpSpPr>
          <p:cNvPr id="273" name="Group 272">
            <a:extLst>
              <a:ext uri="{FF2B5EF4-FFF2-40B4-BE49-F238E27FC236}">
                <a16:creationId xmlns:a16="http://schemas.microsoft.com/office/drawing/2014/main" id="{C763BB17-09FA-0942-8982-C5D02E2D5476}"/>
              </a:ext>
            </a:extLst>
          </p:cNvPr>
          <p:cNvGrpSpPr/>
          <p:nvPr/>
        </p:nvGrpSpPr>
        <p:grpSpPr>
          <a:xfrm>
            <a:off x="24835767" y="7586655"/>
            <a:ext cx="7023468" cy="4592276"/>
            <a:chOff x="14373656" y="32326967"/>
            <a:chExt cx="7023468" cy="4592276"/>
          </a:xfrm>
        </p:grpSpPr>
        <p:grpSp>
          <p:nvGrpSpPr>
            <p:cNvPr id="267" name="Group 266">
              <a:extLst>
                <a:ext uri="{FF2B5EF4-FFF2-40B4-BE49-F238E27FC236}">
                  <a16:creationId xmlns:a16="http://schemas.microsoft.com/office/drawing/2014/main" id="{6EDA2E64-2994-8745-A09C-443B19B47D9C}"/>
                </a:ext>
              </a:extLst>
            </p:cNvPr>
            <p:cNvGrpSpPr/>
            <p:nvPr/>
          </p:nvGrpSpPr>
          <p:grpSpPr>
            <a:xfrm>
              <a:off x="14373656" y="32326967"/>
              <a:ext cx="7023468" cy="4592276"/>
              <a:chOff x="14373655" y="32326966"/>
              <a:chExt cx="7516025" cy="4914333"/>
            </a:xfrm>
          </p:grpSpPr>
          <p:grpSp>
            <p:nvGrpSpPr>
              <p:cNvPr id="265" name="Group 264">
                <a:extLst>
                  <a:ext uri="{FF2B5EF4-FFF2-40B4-BE49-F238E27FC236}">
                    <a16:creationId xmlns:a16="http://schemas.microsoft.com/office/drawing/2014/main" id="{DC03EEB0-ED32-DD47-B0D8-3679FBF2E2A5}"/>
                  </a:ext>
                </a:extLst>
              </p:cNvPr>
              <p:cNvGrpSpPr/>
              <p:nvPr/>
            </p:nvGrpSpPr>
            <p:grpSpPr>
              <a:xfrm>
                <a:off x="14373655" y="32326966"/>
                <a:ext cx="7516025" cy="4914333"/>
                <a:chOff x="14373655" y="32326966"/>
                <a:chExt cx="7516025" cy="4914333"/>
              </a:xfrm>
              <a:effectLst>
                <a:outerShdw blurRad="50800" dist="38100" dir="2700000" algn="tl" rotWithShape="0">
                  <a:prstClr val="black">
                    <a:alpha val="40000"/>
                  </a:prstClr>
                </a:outerShdw>
              </a:effectLst>
            </p:grpSpPr>
            <p:pic>
              <p:nvPicPr>
                <p:cNvPr id="257" name="Picture 256">
                  <a:extLst>
                    <a:ext uri="{FF2B5EF4-FFF2-40B4-BE49-F238E27FC236}">
                      <a16:creationId xmlns:a16="http://schemas.microsoft.com/office/drawing/2014/main" id="{E805997D-94C8-D741-9EF3-2BA0742AE7E2}"/>
                    </a:ext>
                  </a:extLst>
                </p:cNvPr>
                <p:cNvPicPr>
                  <a:picLocks noChangeAspect="1"/>
                </p:cNvPicPr>
                <p:nvPr/>
              </p:nvPicPr>
              <p:blipFill rotWithShape="1">
                <a:blip r:embed="rId30">
                  <a:extLst>
                    <a:ext uri="{28A0092B-C50C-407E-A947-70E740481C1C}">
                      <a14:useLocalDpi xmlns:a14="http://schemas.microsoft.com/office/drawing/2010/main" val="0"/>
                    </a:ext>
                  </a:extLst>
                </a:blip>
                <a:srcRect l="3367" t="6530" r="6304" b="4086"/>
                <a:stretch/>
              </p:blipFill>
              <p:spPr>
                <a:xfrm>
                  <a:off x="14373656" y="32327060"/>
                  <a:ext cx="3784227" cy="2496397"/>
                </a:xfrm>
                <a:prstGeom prst="rect">
                  <a:avLst/>
                </a:prstGeom>
                <a:ln>
                  <a:noFill/>
                </a:ln>
              </p:spPr>
            </p:pic>
            <p:pic>
              <p:nvPicPr>
                <p:cNvPr id="259" name="Picture 258">
                  <a:extLst>
                    <a:ext uri="{FF2B5EF4-FFF2-40B4-BE49-F238E27FC236}">
                      <a16:creationId xmlns:a16="http://schemas.microsoft.com/office/drawing/2014/main" id="{810BDC84-CE5B-3C4C-A07D-1FE66362EE22}"/>
                    </a:ext>
                  </a:extLst>
                </p:cNvPr>
                <p:cNvPicPr>
                  <a:picLocks noChangeAspect="1"/>
                </p:cNvPicPr>
                <p:nvPr/>
              </p:nvPicPr>
              <p:blipFill rotWithShape="1">
                <a:blip r:embed="rId31">
                  <a:extLst>
                    <a:ext uri="{28A0092B-C50C-407E-A947-70E740481C1C}">
                      <a14:useLocalDpi xmlns:a14="http://schemas.microsoft.com/office/drawing/2010/main" val="0"/>
                    </a:ext>
                  </a:extLst>
                </a:blip>
                <a:srcRect l="3968" t="6527" r="7097" b="5242"/>
                <a:stretch/>
              </p:blipFill>
              <p:spPr>
                <a:xfrm>
                  <a:off x="18157883" y="32326966"/>
                  <a:ext cx="3725763" cy="2464182"/>
                </a:xfrm>
                <a:prstGeom prst="rect">
                  <a:avLst/>
                </a:prstGeom>
                <a:ln>
                  <a:noFill/>
                </a:ln>
              </p:spPr>
            </p:pic>
            <p:pic>
              <p:nvPicPr>
                <p:cNvPr id="261" name="Picture 260">
                  <a:extLst>
                    <a:ext uri="{FF2B5EF4-FFF2-40B4-BE49-F238E27FC236}">
                      <a16:creationId xmlns:a16="http://schemas.microsoft.com/office/drawing/2014/main" id="{C15EE900-EA3C-0F4F-8A21-C39DD9A18682}"/>
                    </a:ext>
                  </a:extLst>
                </p:cNvPr>
                <p:cNvPicPr>
                  <a:picLocks noChangeAspect="1"/>
                </p:cNvPicPr>
                <p:nvPr/>
              </p:nvPicPr>
              <p:blipFill rotWithShape="1">
                <a:blip r:embed="rId32">
                  <a:extLst>
                    <a:ext uri="{28A0092B-C50C-407E-A947-70E740481C1C}">
                      <a14:useLocalDpi xmlns:a14="http://schemas.microsoft.com/office/drawing/2010/main" val="0"/>
                    </a:ext>
                  </a:extLst>
                </a:blip>
                <a:srcRect l="3264" t="8201" r="7801" b="3569"/>
                <a:stretch/>
              </p:blipFill>
              <p:spPr>
                <a:xfrm>
                  <a:off x="18163916" y="34770029"/>
                  <a:ext cx="3725764" cy="2464183"/>
                </a:xfrm>
                <a:prstGeom prst="rect">
                  <a:avLst/>
                </a:prstGeom>
                <a:ln>
                  <a:noFill/>
                </a:ln>
              </p:spPr>
            </p:pic>
            <p:pic>
              <p:nvPicPr>
                <p:cNvPr id="263" name="Picture 262">
                  <a:extLst>
                    <a:ext uri="{FF2B5EF4-FFF2-40B4-BE49-F238E27FC236}">
                      <a16:creationId xmlns:a16="http://schemas.microsoft.com/office/drawing/2014/main" id="{991D9ED8-EC9E-594C-999D-20F1661C7F49}"/>
                    </a:ext>
                  </a:extLst>
                </p:cNvPr>
                <p:cNvPicPr>
                  <a:picLocks noChangeAspect="1"/>
                </p:cNvPicPr>
                <p:nvPr/>
              </p:nvPicPr>
              <p:blipFill rotWithShape="1">
                <a:blip r:embed="rId33">
                  <a:extLst>
                    <a:ext uri="{28A0092B-C50C-407E-A947-70E740481C1C}">
                      <a14:useLocalDpi xmlns:a14="http://schemas.microsoft.com/office/drawing/2010/main" val="0"/>
                    </a:ext>
                  </a:extLst>
                </a:blip>
                <a:srcRect l="3992" t="10616" r="2869" b="2436"/>
                <a:stretch/>
              </p:blipFill>
              <p:spPr>
                <a:xfrm>
                  <a:off x="14373655" y="34812948"/>
                  <a:ext cx="3901906" cy="2428351"/>
                </a:xfrm>
                <a:prstGeom prst="rect">
                  <a:avLst/>
                </a:prstGeom>
                <a:ln>
                  <a:noFill/>
                </a:ln>
              </p:spPr>
            </p:pic>
          </p:grpSp>
          <p:sp>
            <p:nvSpPr>
              <p:cNvPr id="266" name="Rectangle 265">
                <a:extLst>
                  <a:ext uri="{FF2B5EF4-FFF2-40B4-BE49-F238E27FC236}">
                    <a16:creationId xmlns:a16="http://schemas.microsoft.com/office/drawing/2014/main" id="{F9872269-39AC-174B-AF31-4E8BE8D73C99}"/>
                  </a:ext>
                </a:extLst>
              </p:cNvPr>
              <p:cNvSpPr/>
              <p:nvPr/>
            </p:nvSpPr>
            <p:spPr>
              <a:xfrm>
                <a:off x="14373655" y="32326966"/>
                <a:ext cx="7509991" cy="490724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TextBox 267">
              <a:extLst>
                <a:ext uri="{FF2B5EF4-FFF2-40B4-BE49-F238E27FC236}">
                  <a16:creationId xmlns:a16="http://schemas.microsoft.com/office/drawing/2014/main" id="{56197947-4025-F042-8330-67CD122B7DBA}"/>
                </a:ext>
              </a:extLst>
            </p:cNvPr>
            <p:cNvSpPr txBox="1"/>
            <p:nvPr/>
          </p:nvSpPr>
          <p:spPr>
            <a:xfrm>
              <a:off x="20627357" y="34810326"/>
              <a:ext cx="622484"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Key</a:t>
              </a:r>
            </a:p>
          </p:txBody>
        </p:sp>
        <p:sp>
          <p:nvSpPr>
            <p:cNvPr id="269" name="TextBox 268">
              <a:extLst>
                <a:ext uri="{FF2B5EF4-FFF2-40B4-BE49-F238E27FC236}">
                  <a16:creationId xmlns:a16="http://schemas.microsoft.com/office/drawing/2014/main" id="{9F8E287A-D826-9748-8B8E-684541860BA9}"/>
                </a:ext>
              </a:extLst>
            </p:cNvPr>
            <p:cNvSpPr txBox="1"/>
            <p:nvPr/>
          </p:nvSpPr>
          <p:spPr>
            <a:xfrm>
              <a:off x="16383376" y="34806173"/>
              <a:ext cx="1329810"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Habitat</a:t>
              </a:r>
            </a:p>
          </p:txBody>
        </p:sp>
        <p:sp>
          <p:nvSpPr>
            <p:cNvPr id="270" name="TextBox 269">
              <a:extLst>
                <a:ext uri="{FF2B5EF4-FFF2-40B4-BE49-F238E27FC236}">
                  <a16:creationId xmlns:a16="http://schemas.microsoft.com/office/drawing/2014/main" id="{9120DC8F-A5D1-AA41-AF05-EE946578342A}"/>
                </a:ext>
              </a:extLst>
            </p:cNvPr>
            <p:cNvSpPr txBox="1"/>
            <p:nvPr/>
          </p:nvSpPr>
          <p:spPr>
            <a:xfrm>
              <a:off x="19610202" y="32551190"/>
              <a:ext cx="1639418"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271" name="TextBox 270">
              <a:extLst>
                <a:ext uri="{FF2B5EF4-FFF2-40B4-BE49-F238E27FC236}">
                  <a16:creationId xmlns:a16="http://schemas.microsoft.com/office/drawing/2014/main" id="{2521E259-422E-9F44-BDD9-62A524398488}"/>
                </a:ext>
              </a:extLst>
            </p:cNvPr>
            <p:cNvSpPr txBox="1"/>
            <p:nvPr/>
          </p:nvSpPr>
          <p:spPr>
            <a:xfrm>
              <a:off x="16406036" y="32551190"/>
              <a:ext cx="1307150"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Taxon Id</a:t>
              </a:r>
            </a:p>
          </p:txBody>
        </p:sp>
      </p:grpSp>
      <p:pic>
        <p:nvPicPr>
          <p:cNvPr id="146" name="Picture 145">
            <a:extLst>
              <a:ext uri="{FF2B5EF4-FFF2-40B4-BE49-F238E27FC236}">
                <a16:creationId xmlns:a16="http://schemas.microsoft.com/office/drawing/2014/main" id="{C9A1E648-CA0B-114D-8C1D-F6FEABB65D0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5656" y="8389824"/>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4" name="Picture 273">
            <a:extLst>
              <a:ext uri="{FF2B5EF4-FFF2-40B4-BE49-F238E27FC236}">
                <a16:creationId xmlns:a16="http://schemas.microsoft.com/office/drawing/2014/main" id="{37BAD19C-A355-9D40-BC50-4F34A3AC5DF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22474" y="13948044"/>
            <a:ext cx="5683128" cy="4265031"/>
          </a:xfrm>
          <a:prstGeom prst="rect">
            <a:avLst/>
          </a:prstGeom>
          <a:ln>
            <a:solidFill>
              <a:schemeClr val="tx1"/>
            </a:solidFill>
          </a:ln>
        </p:spPr>
      </p:pic>
      <p:pic>
        <p:nvPicPr>
          <p:cNvPr id="275" name="Picture 274">
            <a:extLst>
              <a:ext uri="{FF2B5EF4-FFF2-40B4-BE49-F238E27FC236}">
                <a16:creationId xmlns:a16="http://schemas.microsoft.com/office/drawing/2014/main" id="{E42D6832-D282-274B-B427-BA3B9993DA5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62965" y="8577133"/>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6" name="Picture 275">
            <a:extLst>
              <a:ext uri="{FF2B5EF4-FFF2-40B4-BE49-F238E27FC236}">
                <a16:creationId xmlns:a16="http://schemas.microsoft.com/office/drawing/2014/main" id="{FFAE6A6D-53BF-354B-8317-B523AB1B66C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550275" y="8764443"/>
            <a:ext cx="3297981" cy="4267976"/>
          </a:xfrm>
          <a:prstGeom prst="rect">
            <a:avLst/>
          </a:prstGeom>
          <a:ln>
            <a:solidFill>
              <a:schemeClr val="tx1"/>
            </a:solidFill>
          </a:ln>
          <a:effectLst>
            <a:outerShdw blurRad="50800" dist="38100" dir="2700000" algn="tl" rotWithShape="0">
              <a:prstClr val="black">
                <a:alpha val="40000"/>
              </a:prstClr>
            </a:outerShdw>
          </a:effectLst>
        </p:spPr>
      </p:pic>
      <p:sp>
        <p:nvSpPr>
          <p:cNvPr id="147" name="Down Arrow 146">
            <a:extLst>
              <a:ext uri="{FF2B5EF4-FFF2-40B4-BE49-F238E27FC236}">
                <a16:creationId xmlns:a16="http://schemas.microsoft.com/office/drawing/2014/main" id="{43700524-EEB6-3649-9E53-4F0329B170D7}"/>
              </a:ext>
            </a:extLst>
          </p:cNvPr>
          <p:cNvSpPr/>
          <p:nvPr/>
        </p:nvSpPr>
        <p:spPr>
          <a:xfrm rot="19364487">
            <a:off x="3253824" y="12583949"/>
            <a:ext cx="1201159" cy="16976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C952F0A4-38FE-AF46-B6AB-552DC432512E}"/>
              </a:ext>
            </a:extLst>
          </p:cNvPr>
          <p:cNvSpPr txBox="1"/>
          <p:nvPr/>
        </p:nvSpPr>
        <p:spPr>
          <a:xfrm>
            <a:off x="5198788" y="8404890"/>
            <a:ext cx="5624809" cy="5262979"/>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The future of floras is </a:t>
            </a:r>
            <a:r>
              <a:rPr lang="en-US" sz="2400" b="1" dirty="0">
                <a:latin typeface="Playfair Display" pitchFamily="2" charset="77"/>
                <a:cs typeface="Times New Roman" panose="02020603050405020304" pitchFamily="18" charset="0"/>
              </a:rPr>
              <a:t>online and integrated</a:t>
            </a:r>
            <a:r>
              <a:rPr lang="en-US" sz="2400" dirty="0">
                <a:latin typeface="Playfair Display" pitchFamily="2" charset="77"/>
                <a:cs typeface="Times New Roman" panose="02020603050405020304" pitchFamily="18" charset="0"/>
              </a:rPr>
              <a:t>. But how do we get legacy botanical texts rapidly parsed and integrated with other content?</a:t>
            </a:r>
          </a:p>
          <a:p>
            <a:endParaRPr lang="en-US" sz="2400"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Content types must be annotated </a:t>
            </a:r>
            <a:r>
              <a:rPr lang="en-US" sz="2400" dirty="0">
                <a:latin typeface="Playfair Display" pitchFamily="2" charset="77"/>
                <a:cs typeface="Times New Roman" panose="02020603050405020304" pitchFamily="18" charset="0"/>
              </a:rPr>
              <a:t>(i.e., text represents names, morphology, discussion or distribution).</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Previous floral content annotation projects have focused on developing software for manual annotation (Sauter et al. 2012) and regular expressions (Hamann et al. 2014).</a:t>
            </a:r>
          </a:p>
        </p:txBody>
      </p:sp>
      <p:sp>
        <p:nvSpPr>
          <p:cNvPr id="279" name="TextBox 278">
            <a:extLst>
              <a:ext uri="{FF2B5EF4-FFF2-40B4-BE49-F238E27FC236}">
                <a16:creationId xmlns:a16="http://schemas.microsoft.com/office/drawing/2014/main" id="{DFA6AD94-2DD5-0144-B591-31AB65D4526E}"/>
              </a:ext>
            </a:extLst>
          </p:cNvPr>
          <p:cNvSpPr txBox="1"/>
          <p:nvPr/>
        </p:nvSpPr>
        <p:spPr>
          <a:xfrm>
            <a:off x="986220" y="18332760"/>
            <a:ext cx="5683128" cy="1077218"/>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The vision of an integrated digitally available Flora of Canada. Top image via: Flora of North America Editorial Committee, eds. 1993+ Vol. 5. Bottom image via G. Levin &amp; J. Macklin 2017. </a:t>
            </a:r>
          </a:p>
        </p:txBody>
      </p:sp>
      <p:sp>
        <p:nvSpPr>
          <p:cNvPr id="282" name="TextBox 281">
            <a:extLst>
              <a:ext uri="{FF2B5EF4-FFF2-40B4-BE49-F238E27FC236}">
                <a16:creationId xmlns:a16="http://schemas.microsoft.com/office/drawing/2014/main" id="{4909D055-D5FB-9942-B5C1-4C284EC634AC}"/>
              </a:ext>
            </a:extLst>
          </p:cNvPr>
          <p:cNvSpPr txBox="1"/>
          <p:nvPr/>
        </p:nvSpPr>
        <p:spPr>
          <a:xfrm>
            <a:off x="6951906" y="13905533"/>
            <a:ext cx="3953254" cy="5632311"/>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a:t>
            </a:r>
            <a:r>
              <a:rPr lang="en-US" sz="2400" b="1" dirty="0">
                <a:latin typeface="Playfair Display" pitchFamily="2" charset="77"/>
                <a:cs typeface="Times New Roman" panose="02020603050405020304" pitchFamily="18" charset="0"/>
              </a:rPr>
              <a:t>programmatic and model-based solution</a:t>
            </a:r>
            <a:r>
              <a:rPr lang="en-US" sz="2400" dirty="0">
                <a:latin typeface="Playfair Display" pitchFamily="2" charset="77"/>
                <a:cs typeface="Times New Roman" panose="02020603050405020304" pitchFamily="18" charset="0"/>
              </a:rPr>
              <a:t> to text annotation would be modular (easy to implement in programmatic workflows) and flexible.</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Flora prepper is a pilot project to build </a:t>
            </a:r>
            <a:r>
              <a:rPr lang="en-US" sz="2400" b="1" dirty="0">
                <a:latin typeface="Playfair Display" pitchFamily="2" charset="77"/>
                <a:cs typeface="Times New Roman" panose="02020603050405020304" pitchFamily="18" charset="0"/>
              </a:rPr>
              <a:t>a text classifier </a:t>
            </a:r>
            <a:r>
              <a:rPr lang="en-US" sz="2400" dirty="0">
                <a:latin typeface="Playfair Display" pitchFamily="2" charset="77"/>
                <a:cs typeface="Times New Roman" panose="02020603050405020304" pitchFamily="18" charset="0"/>
              </a:rPr>
              <a:t>to prepare three floras for downstream data preparation, parsing and integration.</a:t>
            </a:r>
          </a:p>
          <a:p>
            <a:endParaRPr lang="en-US" sz="2400" dirty="0">
              <a:latin typeface="Playfair Display" pitchFamily="2" charset="77"/>
              <a:cs typeface="Times New Roman" panose="02020603050405020304" pitchFamily="18" charset="0"/>
            </a:endParaRPr>
          </a:p>
        </p:txBody>
      </p:sp>
      <p:sp>
        <p:nvSpPr>
          <p:cNvPr id="283" name="TextBox 282">
            <a:extLst>
              <a:ext uri="{FF2B5EF4-FFF2-40B4-BE49-F238E27FC236}">
                <a16:creationId xmlns:a16="http://schemas.microsoft.com/office/drawing/2014/main" id="{976B1EA2-56C4-1B4E-8C4C-A22E630E62C5}"/>
              </a:ext>
            </a:extLst>
          </p:cNvPr>
          <p:cNvSpPr txBox="1"/>
          <p:nvPr/>
        </p:nvSpPr>
        <p:spPr>
          <a:xfrm>
            <a:off x="1106288" y="25704804"/>
            <a:ext cx="7065187" cy="3046988"/>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Three floras were ingested and split into text fragments:</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Flora of North America</a:t>
            </a:r>
            <a:r>
              <a:rPr lang="en-US" sz="2400" dirty="0">
                <a:latin typeface="Playfair Display" pitchFamily="2" charset="77"/>
                <a:cs typeface="Times New Roman" panose="02020603050405020304" pitchFamily="18" charset="0"/>
              </a:rPr>
              <a:t> (text already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Budd’s Flora of the Canadian Prairie Provinces </a:t>
            </a:r>
            <a:r>
              <a:rPr lang="en-US" sz="2400" dirty="0">
                <a:latin typeface="Playfair Display" pitchFamily="2" charset="77"/>
                <a:cs typeface="Times New Roman" panose="02020603050405020304" pitchFamily="18" charset="0"/>
              </a:rPr>
              <a:t>(text manually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Illustrated Flora of British Columbia</a:t>
            </a:r>
            <a:r>
              <a:rPr lang="en-US" sz="2400" dirty="0">
                <a:latin typeface="Playfair Display" pitchFamily="2" charset="77"/>
                <a:cs typeface="Times New Roman" panose="02020603050405020304" pitchFamily="18" charset="0"/>
              </a:rPr>
              <a:t> (text already tagged)</a:t>
            </a:r>
          </a:p>
          <a:p>
            <a:endParaRPr lang="en-US" sz="2400" dirty="0">
              <a:latin typeface="Playfair Display" pitchFamily="2" charset="77"/>
              <a:cs typeface="Times New Roman" panose="02020603050405020304" pitchFamily="18" charset="0"/>
            </a:endParaRPr>
          </a:p>
        </p:txBody>
      </p:sp>
      <p:sp>
        <p:nvSpPr>
          <p:cNvPr id="284" name="Text Placeholder 5">
            <a:extLst>
              <a:ext uri="{FF2B5EF4-FFF2-40B4-BE49-F238E27FC236}">
                <a16:creationId xmlns:a16="http://schemas.microsoft.com/office/drawing/2014/main" id="{67415F8C-EE44-4040-BDBF-66768D3A1F98}"/>
              </a:ext>
            </a:extLst>
          </p:cNvPr>
          <p:cNvSpPr txBox="1">
            <a:spLocks/>
          </p:cNvSpPr>
          <p:nvPr/>
        </p:nvSpPr>
        <p:spPr>
          <a:xfrm>
            <a:off x="1106288" y="20596622"/>
            <a:ext cx="2104460"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Questions</a:t>
            </a:r>
          </a:p>
        </p:txBody>
      </p:sp>
      <p:sp>
        <p:nvSpPr>
          <p:cNvPr id="286" name="Text Placeholder 5">
            <a:extLst>
              <a:ext uri="{FF2B5EF4-FFF2-40B4-BE49-F238E27FC236}">
                <a16:creationId xmlns:a16="http://schemas.microsoft.com/office/drawing/2014/main" id="{90711C28-B641-F24D-AFF7-097E8761472A}"/>
              </a:ext>
            </a:extLst>
          </p:cNvPr>
          <p:cNvSpPr txBox="1">
            <a:spLocks/>
          </p:cNvSpPr>
          <p:nvPr/>
        </p:nvSpPr>
        <p:spPr>
          <a:xfrm>
            <a:off x="1102212" y="24779368"/>
            <a:ext cx="104734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Data</a:t>
            </a:r>
          </a:p>
        </p:txBody>
      </p:sp>
      <p:sp>
        <p:nvSpPr>
          <p:cNvPr id="287" name="TextBox 286">
            <a:extLst>
              <a:ext uri="{FF2B5EF4-FFF2-40B4-BE49-F238E27FC236}">
                <a16:creationId xmlns:a16="http://schemas.microsoft.com/office/drawing/2014/main" id="{549AB247-8D97-CD4B-938C-DB2FABC16014}"/>
              </a:ext>
            </a:extLst>
          </p:cNvPr>
          <p:cNvSpPr txBox="1"/>
          <p:nvPr/>
        </p:nvSpPr>
        <p:spPr>
          <a:xfrm>
            <a:off x="980511" y="21489050"/>
            <a:ext cx="9608241" cy="3416320"/>
          </a:xfrm>
          <a:prstGeom prst="rect">
            <a:avLst/>
          </a:prstGeom>
          <a:noFill/>
        </p:spPr>
        <p:txBody>
          <a:bodyPr wrap="square" rtlCol="0">
            <a:spAutoFit/>
          </a:bodyPr>
          <a:lstStyle/>
          <a:p>
            <a:r>
              <a:rPr lang="en-US" sz="2400" b="1" dirty="0">
                <a:latin typeface="Playfair Display" pitchFamily="2" charset="77"/>
                <a:cs typeface="Times New Roman" panose="02020603050405020304" pitchFamily="18" charset="0"/>
              </a:rPr>
              <a:t>Q1:</a:t>
            </a:r>
            <a:r>
              <a:rPr lang="en-US" sz="2400" dirty="0">
                <a:latin typeface="Playfair Display" pitchFamily="2" charset="77"/>
                <a:cs typeface="Times New Roman" panose="02020603050405020304" pitchFamily="18" charset="0"/>
              </a:rPr>
              <a:t> Can we build a useful Machine Learning (ML) model to classify text strings into one of four classifications (</a:t>
            </a:r>
            <a:r>
              <a:rPr lang="en-US" sz="2400" b="1" dirty="0">
                <a:latin typeface="Playfair Display" pitchFamily="2" charset="77"/>
                <a:cs typeface="Times New Roman" panose="02020603050405020304" pitchFamily="18" charset="0"/>
              </a:rPr>
              <a:t>taxon identification, morphology, habitat or key</a:t>
            </a:r>
            <a:r>
              <a:rPr lang="en-US" sz="2400" dirty="0">
                <a:latin typeface="Playfair Display" pitchFamily="2" charset="77"/>
                <a:cs typeface="Times New Roman" panose="02020603050405020304" pitchFamily="18" charset="0"/>
              </a:rPr>
              <a:t>)?</a:t>
            </a:r>
          </a:p>
          <a:p>
            <a:r>
              <a:rPr lang="en-US" sz="2400" b="1" dirty="0">
                <a:latin typeface="Playfair Display" pitchFamily="2" charset="77"/>
                <a:cs typeface="Times New Roman" panose="02020603050405020304" pitchFamily="18" charset="0"/>
              </a:rPr>
              <a:t>Q2: </a:t>
            </a:r>
            <a:r>
              <a:rPr lang="en-US" sz="2400" dirty="0">
                <a:latin typeface="Playfair Display" pitchFamily="2" charset="77"/>
                <a:cs typeface="Times New Roman" panose="02020603050405020304" pitchFamily="18" charset="0"/>
              </a:rPr>
              <a:t>Are </a:t>
            </a:r>
            <a:r>
              <a:rPr lang="en-US" sz="2400" b="1" dirty="0">
                <a:latin typeface="Playfair Display" pitchFamily="2" charset="77"/>
                <a:cs typeface="Times New Roman" panose="02020603050405020304" pitchFamily="18" charset="0"/>
              </a:rPr>
              <a:t>punctuation, numbers, white space, brackets, symbols and word</a:t>
            </a:r>
            <a:r>
              <a:rPr lang="en-US" sz="2400" dirty="0">
                <a:latin typeface="Playfair Display" pitchFamily="2" charset="77"/>
                <a:cs typeface="Times New Roman" panose="02020603050405020304" pitchFamily="18" charset="0"/>
              </a:rPr>
              <a:t> endings meaningful for floral text classification?</a:t>
            </a:r>
            <a:endParaRPr lang="en-US" sz="2400" b="1"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Q3:</a:t>
            </a:r>
            <a:r>
              <a:rPr lang="en-US" sz="2400" dirty="0">
                <a:latin typeface="Playfair Display" pitchFamily="2" charset="77"/>
                <a:cs typeface="Times New Roman" panose="02020603050405020304" pitchFamily="18" charset="0"/>
              </a:rPr>
              <a:t> Is the </a:t>
            </a:r>
            <a:r>
              <a:rPr lang="en-US" sz="2400" b="1" dirty="0">
                <a:latin typeface="Playfair Display" pitchFamily="2" charset="77"/>
                <a:cs typeface="Times New Roman" panose="02020603050405020304" pitchFamily="18" charset="0"/>
              </a:rPr>
              <a:t>length of text </a:t>
            </a:r>
            <a:r>
              <a:rPr lang="en-US" sz="2400" dirty="0">
                <a:latin typeface="Playfair Display" pitchFamily="2" charset="77"/>
                <a:cs typeface="Times New Roman" panose="02020603050405020304" pitchFamily="18" charset="0"/>
              </a:rPr>
              <a:t>strings to be classified meaningful?</a:t>
            </a:r>
          </a:p>
          <a:p>
            <a:r>
              <a:rPr lang="en-US" sz="2400" b="1" dirty="0">
                <a:latin typeface="Playfair Display" pitchFamily="2" charset="77"/>
                <a:cs typeface="Times New Roman" panose="02020603050405020304" pitchFamily="18" charset="0"/>
              </a:rPr>
              <a:t>Q4:</a:t>
            </a:r>
            <a:r>
              <a:rPr lang="en-US" sz="2400" dirty="0">
                <a:latin typeface="Playfair Display" pitchFamily="2" charset="77"/>
                <a:cs typeface="Times New Roman" panose="02020603050405020304" pitchFamily="18" charset="0"/>
              </a:rPr>
              <a:t> Can a model trained on floras be applied to </a:t>
            </a:r>
            <a:r>
              <a:rPr lang="en-US" sz="2400" b="1" dirty="0">
                <a:latin typeface="Playfair Display" pitchFamily="2" charset="77"/>
                <a:cs typeface="Times New Roman" panose="02020603050405020304" pitchFamily="18" charset="0"/>
              </a:rPr>
              <a:t>previously unseen floras</a:t>
            </a:r>
            <a:r>
              <a:rPr lang="en-US" sz="2400" dirty="0">
                <a:latin typeface="Playfair Display" pitchFamily="2" charset="77"/>
                <a:cs typeface="Times New Roman" panose="02020603050405020304" pitchFamily="18" charset="0"/>
              </a:rPr>
              <a:t> (i.e., are floras representative of each other)?</a:t>
            </a:r>
          </a:p>
          <a:p>
            <a:endParaRPr lang="en-US" sz="2400" dirty="0">
              <a:latin typeface="Playfair Display" pitchFamily="2" charset="77"/>
              <a:cs typeface="Times New Roman" panose="02020603050405020304" pitchFamily="18" charset="0"/>
            </a:endParaRPr>
          </a:p>
        </p:txBody>
      </p:sp>
      <p:sp>
        <p:nvSpPr>
          <p:cNvPr id="289" name="Rectangle 288">
            <a:extLst>
              <a:ext uri="{FF2B5EF4-FFF2-40B4-BE49-F238E27FC236}">
                <a16:creationId xmlns:a16="http://schemas.microsoft.com/office/drawing/2014/main" id="{74EF7D30-08C8-7E48-9B90-2E32B410E734}"/>
              </a:ext>
            </a:extLst>
          </p:cNvPr>
          <p:cNvSpPr/>
          <p:nvPr/>
        </p:nvSpPr>
        <p:spPr>
          <a:xfrm>
            <a:off x="1021099" y="35595910"/>
            <a:ext cx="8084412" cy="1938992"/>
          </a:xfrm>
          <a:prstGeom prst="rect">
            <a:avLst/>
          </a:prstGeom>
        </p:spPr>
        <p:txBody>
          <a:bodyPr wrap="square">
            <a:spAutoFit/>
          </a:bodyPr>
          <a:lstStyle/>
          <a:p>
            <a:r>
              <a:rPr lang="en-US" sz="2400" dirty="0">
                <a:latin typeface="Playfair Display" pitchFamily="2" charset="77"/>
                <a:cs typeface="Times New Roman" panose="02020603050405020304" pitchFamily="18" charset="0"/>
              </a:rPr>
              <a:t>The entire workflow was built in Python 3 (incl. text processing and model building). See GitHub repo for specific packages used.</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p:txBody>
      </p:sp>
      <p:sp>
        <p:nvSpPr>
          <p:cNvPr id="290" name="Text Placeholder 5">
            <a:extLst>
              <a:ext uri="{FF2B5EF4-FFF2-40B4-BE49-F238E27FC236}">
                <a16:creationId xmlns:a16="http://schemas.microsoft.com/office/drawing/2014/main" id="{2C573B38-5E35-FC41-B60D-EB26C66E2589}"/>
              </a:ext>
            </a:extLst>
          </p:cNvPr>
          <p:cNvSpPr txBox="1">
            <a:spLocks/>
          </p:cNvSpPr>
          <p:nvPr/>
        </p:nvSpPr>
        <p:spPr>
          <a:xfrm>
            <a:off x="1047731" y="34624140"/>
            <a:ext cx="198518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Workflow</a:t>
            </a:r>
          </a:p>
        </p:txBody>
      </p:sp>
      <p:pic>
        <p:nvPicPr>
          <p:cNvPr id="296" name="Picture 295">
            <a:extLst>
              <a:ext uri="{FF2B5EF4-FFF2-40B4-BE49-F238E27FC236}">
                <a16:creationId xmlns:a16="http://schemas.microsoft.com/office/drawing/2014/main" id="{79A42DA1-9CBA-B34E-B92C-A6A7D426A2F8}"/>
              </a:ext>
            </a:extLst>
          </p:cNvPr>
          <p:cNvPicPr>
            <a:picLocks noChangeAspect="1"/>
          </p:cNvPicPr>
          <p:nvPr/>
        </p:nvPicPr>
        <p:blipFill rotWithShape="1">
          <a:blip r:embed="rId36">
            <a:extLst>
              <a:ext uri="{28A0092B-C50C-407E-A947-70E740481C1C}">
                <a14:useLocalDpi xmlns:a14="http://schemas.microsoft.com/office/drawing/2010/main" val="0"/>
              </a:ext>
            </a:extLst>
          </a:blip>
          <a:srcRect l="13408" t="5580" r="13906" b="6115"/>
          <a:stretch/>
        </p:blipFill>
        <p:spPr>
          <a:xfrm>
            <a:off x="28651594" y="14155971"/>
            <a:ext cx="2331829" cy="2768112"/>
          </a:xfrm>
          <a:prstGeom prst="rect">
            <a:avLst/>
          </a:prstGeom>
          <a:ln>
            <a:solidFill>
              <a:schemeClr val="tx1"/>
            </a:solidFill>
          </a:ln>
        </p:spPr>
      </p:pic>
      <p:pic>
        <p:nvPicPr>
          <p:cNvPr id="297" name="Picture 296">
            <a:extLst>
              <a:ext uri="{FF2B5EF4-FFF2-40B4-BE49-F238E27FC236}">
                <a16:creationId xmlns:a16="http://schemas.microsoft.com/office/drawing/2014/main" id="{FD42452E-CD3D-AA4A-B626-31DFF07F4A22}"/>
              </a:ext>
            </a:extLst>
          </p:cNvPr>
          <p:cNvPicPr>
            <a:picLocks noChangeAspect="1"/>
          </p:cNvPicPr>
          <p:nvPr/>
        </p:nvPicPr>
        <p:blipFill>
          <a:blip r:embed="rId37"/>
          <a:stretch>
            <a:fillRect/>
          </a:stretch>
        </p:blipFill>
        <p:spPr>
          <a:xfrm>
            <a:off x="8354453" y="34343145"/>
            <a:ext cx="2540000" cy="2540000"/>
          </a:xfrm>
          <a:prstGeom prst="rect">
            <a:avLst/>
          </a:prstGeom>
          <a:effectLst>
            <a:outerShdw blurRad="50800" dist="38100" dir="2700000" algn="tl" rotWithShape="0">
              <a:prstClr val="black">
                <a:alpha val="40000"/>
              </a:prstClr>
            </a:outerShdw>
          </a:effectLst>
        </p:spPr>
      </p:pic>
      <p:sp>
        <p:nvSpPr>
          <p:cNvPr id="298" name="Rectangle 297">
            <a:extLst>
              <a:ext uri="{FF2B5EF4-FFF2-40B4-BE49-F238E27FC236}">
                <a16:creationId xmlns:a16="http://schemas.microsoft.com/office/drawing/2014/main" id="{91B28E65-4EF9-4941-897D-149EFC9F5044}"/>
              </a:ext>
            </a:extLst>
          </p:cNvPr>
          <p:cNvSpPr/>
          <p:nvPr/>
        </p:nvSpPr>
        <p:spPr>
          <a:xfrm>
            <a:off x="7305772" y="36827187"/>
            <a:ext cx="3068868" cy="1754326"/>
          </a:xfrm>
          <a:prstGeom prst="rect">
            <a:avLst/>
          </a:prstGeom>
          <a:ln w="952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b="1" dirty="0">
                <a:latin typeface="Playfair Display" pitchFamily="2" charset="77"/>
                <a:cs typeface="Times New Roman" panose="02020603050405020304" pitchFamily="18" charset="0"/>
              </a:rPr>
              <a:t>Cleaning regime:</a:t>
            </a:r>
          </a:p>
          <a:p>
            <a:r>
              <a:rPr lang="en-US" sz="1800" dirty="0">
                <a:latin typeface="Playfair Display" pitchFamily="2" charset="77"/>
                <a:cs typeface="Times New Roman" panose="02020603050405020304" pitchFamily="18" charset="0"/>
              </a:rPr>
              <a:t>Numbers removed</a:t>
            </a:r>
          </a:p>
          <a:p>
            <a:r>
              <a:rPr lang="en-US" sz="1800" dirty="0">
                <a:latin typeface="Playfair Display" pitchFamily="2" charset="77"/>
                <a:cs typeface="Times New Roman" panose="02020603050405020304" pitchFamily="18" charset="0"/>
              </a:rPr>
              <a:t>Short words removed</a:t>
            </a:r>
          </a:p>
          <a:p>
            <a:r>
              <a:rPr lang="en-US" sz="1800" dirty="0">
                <a:latin typeface="Playfair Display" pitchFamily="2" charset="77"/>
                <a:cs typeface="Times New Roman" panose="02020603050405020304" pitchFamily="18" charset="0"/>
              </a:rPr>
              <a:t>Punctuation removed</a:t>
            </a:r>
          </a:p>
          <a:p>
            <a:r>
              <a:rPr lang="en-US" sz="1800" dirty="0">
                <a:latin typeface="Playfair Display" pitchFamily="2" charset="77"/>
                <a:cs typeface="Times New Roman" panose="02020603050405020304" pitchFamily="18" charset="0"/>
              </a:rPr>
              <a:t>Words stemmed and lemmatized</a:t>
            </a:r>
          </a:p>
        </p:txBody>
      </p:sp>
      <p:pic>
        <p:nvPicPr>
          <p:cNvPr id="299" name="Picture 298">
            <a:extLst>
              <a:ext uri="{FF2B5EF4-FFF2-40B4-BE49-F238E27FC236}">
                <a16:creationId xmlns:a16="http://schemas.microsoft.com/office/drawing/2014/main" id="{7CB51780-8C28-6848-ABA7-AAAF8D2A12E7}"/>
              </a:ext>
            </a:extLst>
          </p:cNvPr>
          <p:cNvPicPr>
            <a:picLocks noChangeAspect="1"/>
          </p:cNvPicPr>
          <p:nvPr/>
        </p:nvPicPr>
        <p:blipFill>
          <a:blip r:embed="rId38"/>
          <a:stretch>
            <a:fillRect/>
          </a:stretch>
        </p:blipFill>
        <p:spPr>
          <a:xfrm flipH="1">
            <a:off x="9739810" y="37036365"/>
            <a:ext cx="1444355" cy="1894994"/>
          </a:xfrm>
          <a:prstGeom prst="rect">
            <a:avLst/>
          </a:prstGeom>
        </p:spPr>
      </p:pic>
      <p:sp>
        <p:nvSpPr>
          <p:cNvPr id="300" name="Rectangle 299">
            <a:extLst>
              <a:ext uri="{FF2B5EF4-FFF2-40B4-BE49-F238E27FC236}">
                <a16:creationId xmlns:a16="http://schemas.microsoft.com/office/drawing/2014/main" id="{98CE8539-2A38-D743-BC23-A5FFCCD46E51}"/>
              </a:ext>
            </a:extLst>
          </p:cNvPr>
          <p:cNvSpPr/>
          <p:nvPr/>
        </p:nvSpPr>
        <p:spPr>
          <a:xfrm>
            <a:off x="1024950" y="37012219"/>
            <a:ext cx="6139178" cy="3046988"/>
          </a:xfrm>
          <a:prstGeom prst="rect">
            <a:avLst/>
          </a:prstGeom>
        </p:spPr>
        <p:txBody>
          <a:bodyPr wrap="square">
            <a:spAutoFit/>
          </a:bodyPr>
          <a:lstStyle/>
          <a:p>
            <a:r>
              <a:rPr lang="en-US" sz="2400" dirty="0">
                <a:latin typeface="Playfair Display" pitchFamily="2" charset="77"/>
                <a:cs typeface="Times New Roman" panose="02020603050405020304" pitchFamily="18" charset="0"/>
              </a:rPr>
              <a:t>Data was either kept </a:t>
            </a:r>
            <a:r>
              <a:rPr lang="en-US" sz="2400" b="1" dirty="0">
                <a:latin typeface="Playfair Display" pitchFamily="2" charset="77"/>
                <a:cs typeface="Times New Roman" panose="02020603050405020304" pitchFamily="18" charset="0"/>
              </a:rPr>
              <a:t>raw</a:t>
            </a:r>
            <a:r>
              <a:rPr lang="en-US" sz="2400" dirty="0">
                <a:latin typeface="Playfair Display" pitchFamily="2" charset="77"/>
                <a:cs typeface="Times New Roman" panose="02020603050405020304" pitchFamily="18" charset="0"/>
              </a:rPr>
              <a:t> or </a:t>
            </a:r>
            <a:r>
              <a:rPr lang="en-US" sz="2400" b="1" dirty="0">
                <a:latin typeface="Playfair Display" pitchFamily="2" charset="77"/>
                <a:cs typeface="Times New Roman" panose="02020603050405020304" pitchFamily="18" charset="0"/>
              </a:rPr>
              <a:t>cleaned</a:t>
            </a:r>
            <a:r>
              <a:rPr lang="en-US" sz="2400" dirty="0">
                <a:latin typeface="Playfair Display" pitchFamily="2" charset="77"/>
                <a:cs typeface="Times New Roman" panose="02020603050405020304" pitchFamily="18" charset="0"/>
              </a:rPr>
              <a:t>. Models were run with either a Document-Term Matrix (</a:t>
            </a:r>
            <a:r>
              <a:rPr lang="en-US" sz="2400" b="1" dirty="0">
                <a:latin typeface="Playfair Display" pitchFamily="2" charset="77"/>
                <a:cs typeface="Times New Roman" panose="02020603050405020304" pitchFamily="18" charset="0"/>
              </a:rPr>
              <a:t>DTM</a:t>
            </a:r>
            <a:r>
              <a:rPr lang="en-US" sz="2400" dirty="0">
                <a:latin typeface="Playfair Display" pitchFamily="2" charset="77"/>
                <a:cs typeface="Times New Roman" panose="02020603050405020304" pitchFamily="18" charset="0"/>
              </a:rPr>
              <a:t>) or a Term–Frequency Inverse-Document-Frequency (</a:t>
            </a:r>
            <a:r>
              <a:rPr lang="en-US" sz="2400" b="1" dirty="0">
                <a:latin typeface="Playfair Display" pitchFamily="2" charset="77"/>
                <a:cs typeface="Times New Roman" panose="02020603050405020304" pitchFamily="18" charset="0"/>
              </a:rPr>
              <a:t>TFIDF</a:t>
            </a:r>
            <a:r>
              <a:rPr lang="en-US" sz="2400" dirty="0">
                <a:latin typeface="Playfair Display" pitchFamily="2" charset="77"/>
                <a:cs typeface="Times New Roman" panose="02020603050405020304" pitchFamily="18" charset="0"/>
              </a:rPr>
              <a:t>) matrix.</a:t>
            </a:r>
          </a:p>
          <a:p>
            <a:r>
              <a:rPr lang="en-US" sz="2400" dirty="0">
                <a:latin typeface="Playfair Display" pitchFamily="2" charset="77"/>
                <a:cs typeface="Times New Roman" panose="02020603050405020304" pitchFamily="18" charset="0"/>
              </a:rPr>
              <a:t>A model was run with text length included as a feature.</a:t>
            </a:r>
          </a:p>
          <a:p>
            <a:endParaRPr lang="en-US" sz="2400" dirty="0">
              <a:latin typeface="Playfair Display" pitchFamily="2" charset="77"/>
              <a:cs typeface="Times New Roman" panose="02020603050405020304" pitchFamily="18" charset="0"/>
            </a:endParaRPr>
          </a:p>
        </p:txBody>
      </p:sp>
      <p:sp>
        <p:nvSpPr>
          <p:cNvPr id="301" name="Rectangle 300">
            <a:extLst>
              <a:ext uri="{FF2B5EF4-FFF2-40B4-BE49-F238E27FC236}">
                <a16:creationId xmlns:a16="http://schemas.microsoft.com/office/drawing/2014/main" id="{E51ABEB5-A095-3646-8464-1860FB344B76}"/>
              </a:ext>
            </a:extLst>
          </p:cNvPr>
          <p:cNvSpPr/>
          <p:nvPr/>
        </p:nvSpPr>
        <p:spPr>
          <a:xfrm>
            <a:off x="1057952" y="39807773"/>
            <a:ext cx="9530799" cy="461665"/>
          </a:xfrm>
          <a:prstGeom prst="rect">
            <a:avLst/>
          </a:prstGeom>
        </p:spPr>
        <p:txBody>
          <a:bodyPr wrap="square">
            <a:spAutoFit/>
          </a:bodyPr>
          <a:lstStyle/>
          <a:p>
            <a:r>
              <a:rPr lang="en-US" sz="2400" dirty="0">
                <a:latin typeface="Playfair Display" pitchFamily="2" charset="77"/>
                <a:cs typeface="Times New Roman" panose="02020603050405020304" pitchFamily="18" charset="0"/>
              </a:rPr>
              <a:t>Models were built and tested using </a:t>
            </a:r>
            <a:r>
              <a:rPr lang="en-US" sz="2400" b="1" dirty="0" err="1">
                <a:latin typeface="Playfair Display" pitchFamily="2" charset="77"/>
                <a:cs typeface="Times New Roman" panose="02020603050405020304" pitchFamily="18" charset="0"/>
              </a:rPr>
              <a:t>MultinomialNB</a:t>
            </a:r>
            <a:r>
              <a:rPr lang="en-US" sz="2400" dirty="0">
                <a:latin typeface="Playfair Display" pitchFamily="2" charset="77"/>
                <a:cs typeface="Times New Roman" panose="02020603050405020304" pitchFamily="18" charset="0"/>
              </a:rPr>
              <a:t> from </a:t>
            </a:r>
            <a:r>
              <a:rPr lang="en-US" sz="2400" dirty="0" err="1">
                <a:latin typeface="Playfair Display" pitchFamily="2" charset="77"/>
                <a:cs typeface="Times New Roman" panose="02020603050405020304" pitchFamily="18" charset="0"/>
              </a:rPr>
              <a:t>sklearn</a:t>
            </a:r>
            <a:r>
              <a:rPr lang="en-US" sz="2400" dirty="0">
                <a:latin typeface="Playfair Display" pitchFamily="2" charset="77"/>
                <a:cs typeface="Times New Roman" panose="02020603050405020304" pitchFamily="18" charset="0"/>
              </a:rPr>
              <a:t>.</a:t>
            </a:r>
            <a:endParaRPr lang="en-US" sz="2400" dirty="0"/>
          </a:p>
        </p:txBody>
      </p:sp>
      <p:sp>
        <p:nvSpPr>
          <p:cNvPr id="302" name="TextBox 301">
            <a:extLst>
              <a:ext uri="{FF2B5EF4-FFF2-40B4-BE49-F238E27FC236}">
                <a16:creationId xmlns:a16="http://schemas.microsoft.com/office/drawing/2014/main" id="{11CC4300-B077-544A-94B9-71B29B4E7C13}"/>
              </a:ext>
            </a:extLst>
          </p:cNvPr>
          <p:cNvSpPr txBox="1"/>
          <p:nvPr/>
        </p:nvSpPr>
        <p:spPr>
          <a:xfrm>
            <a:off x="8407803" y="33076454"/>
            <a:ext cx="1966656" cy="584775"/>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Images above from:</a:t>
            </a:r>
          </a:p>
        </p:txBody>
      </p:sp>
      <p:pic>
        <p:nvPicPr>
          <p:cNvPr id="306" name="Picture 305">
            <a:extLst>
              <a:ext uri="{FF2B5EF4-FFF2-40B4-BE49-F238E27FC236}">
                <a16:creationId xmlns:a16="http://schemas.microsoft.com/office/drawing/2014/main" id="{EC0735DE-3FD1-3246-831F-FEC3E1917BA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441283" y="41018262"/>
            <a:ext cx="1323497" cy="1645548"/>
          </a:xfrm>
          <a:prstGeom prst="rect">
            <a:avLst/>
          </a:prstGeom>
          <a:effectLst>
            <a:outerShdw blurRad="50800" dist="38100" dir="2700000" algn="tl" rotWithShape="0">
              <a:prstClr val="black">
                <a:alpha val="40000"/>
              </a:prstClr>
            </a:outerShdw>
          </a:effectLst>
        </p:spPr>
      </p:pic>
      <p:pic>
        <p:nvPicPr>
          <p:cNvPr id="308" name="Picture 307">
            <a:extLst>
              <a:ext uri="{FF2B5EF4-FFF2-40B4-BE49-F238E27FC236}">
                <a16:creationId xmlns:a16="http://schemas.microsoft.com/office/drawing/2014/main" id="{409456D0-4D4B-1D4C-9FAD-6D8274076839}"/>
              </a:ext>
            </a:extLst>
          </p:cNvPr>
          <p:cNvPicPr>
            <a:picLocks noChangeAspect="1"/>
          </p:cNvPicPr>
          <p:nvPr/>
        </p:nvPicPr>
        <p:blipFill>
          <a:blip r:embed="rId40"/>
          <a:stretch>
            <a:fillRect/>
          </a:stretch>
        </p:blipFill>
        <p:spPr>
          <a:xfrm flipH="1">
            <a:off x="2736195" y="41057565"/>
            <a:ext cx="1091589" cy="907383"/>
          </a:xfrm>
          <a:prstGeom prst="rect">
            <a:avLst/>
          </a:prstGeom>
        </p:spPr>
      </p:pic>
      <p:sp>
        <p:nvSpPr>
          <p:cNvPr id="309" name="Text Placeholder 5">
            <a:extLst>
              <a:ext uri="{FF2B5EF4-FFF2-40B4-BE49-F238E27FC236}">
                <a16:creationId xmlns:a16="http://schemas.microsoft.com/office/drawing/2014/main" id="{A35FC962-F15B-6C46-A3C4-46457B40E1E0}"/>
              </a:ext>
            </a:extLst>
          </p:cNvPr>
          <p:cNvSpPr txBox="1">
            <a:spLocks/>
          </p:cNvSpPr>
          <p:nvPr/>
        </p:nvSpPr>
        <p:spPr>
          <a:xfrm>
            <a:off x="11713083" y="20606702"/>
            <a:ext cx="5011581"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Most Informative Features</a:t>
            </a:r>
          </a:p>
        </p:txBody>
      </p:sp>
      <p:graphicFrame>
        <p:nvGraphicFramePr>
          <p:cNvPr id="311" name="Table 310">
            <a:extLst>
              <a:ext uri="{FF2B5EF4-FFF2-40B4-BE49-F238E27FC236}">
                <a16:creationId xmlns:a16="http://schemas.microsoft.com/office/drawing/2014/main" id="{D53E2862-5B8A-FF46-AD1B-84AD61EC5E6D}"/>
              </a:ext>
            </a:extLst>
          </p:cNvPr>
          <p:cNvGraphicFramePr>
            <a:graphicFrameLocks noGrp="1"/>
          </p:cNvGraphicFramePr>
          <p:nvPr>
            <p:extLst>
              <p:ext uri="{D42A27DB-BD31-4B8C-83A1-F6EECF244321}">
                <p14:modId xmlns:p14="http://schemas.microsoft.com/office/powerpoint/2010/main" val="1998811873"/>
              </p:ext>
            </p:extLst>
          </p:nvPr>
        </p:nvGraphicFramePr>
        <p:xfrm>
          <a:off x="11683095" y="21799381"/>
          <a:ext cx="9749779" cy="3840480"/>
        </p:xfrm>
        <a:graphic>
          <a:graphicData uri="http://schemas.openxmlformats.org/drawingml/2006/table">
            <a:tbl>
              <a:tblPr firstRow="1" bandRow="1">
                <a:tableStyleId>{8799B23B-EC83-4686-B30A-512413B5E67A}</a:tableStyleId>
              </a:tblPr>
              <a:tblGrid>
                <a:gridCol w="2431411">
                  <a:extLst>
                    <a:ext uri="{9D8B030D-6E8A-4147-A177-3AD203B41FA5}">
                      <a16:colId xmlns:a16="http://schemas.microsoft.com/office/drawing/2014/main" val="3880233792"/>
                    </a:ext>
                  </a:extLst>
                </a:gridCol>
                <a:gridCol w="7318368">
                  <a:extLst>
                    <a:ext uri="{9D8B030D-6E8A-4147-A177-3AD203B41FA5}">
                      <a16:colId xmlns:a16="http://schemas.microsoft.com/office/drawing/2014/main" val="3883330552"/>
                    </a:ext>
                  </a:extLst>
                </a:gridCol>
              </a:tblGrid>
              <a:tr h="943308">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lumMod val="75000"/>
                            </a:srgbClr>
                          </a:solidFill>
                          <a:effectLst/>
                          <a:uLnTx/>
                          <a:uFillTx/>
                          <a:latin typeface="Playfair Display" pitchFamily="2" charset="77"/>
                          <a:ea typeface="+mn-ea"/>
                          <a:cs typeface="Times New Roman" panose="02020603050405020304" pitchFamily="18" charset="0"/>
                        </a:rPr>
                        <a:t>Taxon identification</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Colon, comma, rank designations* (variety, family, species, genus), brackets, period, semi-colon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FNA taxon id strings. Not all floras will contain these.</a:t>
                      </a:r>
                    </a:p>
                  </a:txBody>
                  <a:tcPr/>
                </a:tc>
                <a:extLst>
                  <a:ext uri="{0D108BD9-81ED-4DB2-BD59-A6C34878D82A}">
                    <a16:rowId xmlns:a16="http://schemas.microsoft.com/office/drawing/2014/main" val="1547196139"/>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Playfair Display" pitchFamily="2" charset="77"/>
                          <a:ea typeface="+mn-ea"/>
                          <a:cs typeface="Times New Roman" panose="02020603050405020304" pitchFamily="18" charset="0"/>
                        </a:rPr>
                        <a:t>Morphology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Glabrous, multiplication symbol (×), leaves, units (cm, mm), brackets, semi-colon, period, comma</a:t>
                      </a:r>
                    </a:p>
                  </a:txBody>
                  <a:tcPr/>
                </a:tc>
                <a:extLst>
                  <a:ext uri="{0D108BD9-81ED-4DB2-BD59-A6C34878D82A}">
                    <a16:rowId xmlns:a16="http://schemas.microsoft.com/office/drawing/2014/main" val="3613111193"/>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rPr>
                        <a:t>Habitat</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Habitat descriptors (lowland, dry, montane, zones), directions (E, N), BC</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period, semi-colon, comma</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dataset Illustrated Flora of BC</a:t>
                      </a:r>
                      <a:endPar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2664195574"/>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75000"/>
                            </a:srgbClr>
                          </a:solidFill>
                          <a:effectLst/>
                          <a:uLnTx/>
                          <a:uFillTx/>
                          <a:latin typeface="Playfair Display" pitchFamily="2" charset="77"/>
                          <a:ea typeface="+mn-ea"/>
                          <a:cs typeface="Times New Roman" panose="02020603050405020304" pitchFamily="18" charset="0"/>
                        </a:rPr>
                        <a:t>Key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Key, numbers (e.g., 2,1), usually, brackets, units (e.g., mm), period, semi-colon, comma</a:t>
                      </a:r>
                      <a:endParaRPr kumimoji="0" lang="en-US" sz="2400" b="1"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150444814"/>
                  </a:ext>
                </a:extLst>
              </a:tr>
            </a:tbl>
          </a:graphicData>
        </a:graphic>
      </p:graphicFrame>
      <p:sp>
        <p:nvSpPr>
          <p:cNvPr id="312" name="Rectangle 311">
            <a:extLst>
              <a:ext uri="{FF2B5EF4-FFF2-40B4-BE49-F238E27FC236}">
                <a16:creationId xmlns:a16="http://schemas.microsoft.com/office/drawing/2014/main" id="{167222A3-9C16-EA44-9A98-DCB6811E227A}"/>
              </a:ext>
            </a:extLst>
          </p:cNvPr>
          <p:cNvSpPr/>
          <p:nvPr/>
        </p:nvSpPr>
        <p:spPr>
          <a:xfrm>
            <a:off x="16823448" y="20870016"/>
            <a:ext cx="3517305" cy="461665"/>
          </a:xfrm>
          <a:prstGeom prst="rect">
            <a:avLst/>
          </a:prstGeom>
        </p:spPr>
        <p:txBody>
          <a:bodyPr wrap="square">
            <a:spAutoFit/>
          </a:bodyPr>
          <a:lstStyle/>
          <a:p>
            <a:r>
              <a:rPr lang="en-CA" sz="2400" b="1" dirty="0">
                <a:latin typeface="Playfair Display" pitchFamily="2" charset="77"/>
              </a:rPr>
              <a:t>of the raw DTM model</a:t>
            </a:r>
            <a:endParaRPr lang="en-US" sz="2400" b="1" dirty="0">
              <a:latin typeface="Playfair Display" pitchFamily="2" charset="77"/>
            </a:endParaRPr>
          </a:p>
        </p:txBody>
      </p:sp>
      <p:sp>
        <p:nvSpPr>
          <p:cNvPr id="316" name="Rectangle 315">
            <a:extLst>
              <a:ext uri="{FF2B5EF4-FFF2-40B4-BE49-F238E27FC236}">
                <a16:creationId xmlns:a16="http://schemas.microsoft.com/office/drawing/2014/main" id="{90269015-5D98-964B-9D28-5F32F3B9D086}"/>
              </a:ext>
            </a:extLst>
          </p:cNvPr>
          <p:cNvSpPr/>
          <p:nvPr/>
        </p:nvSpPr>
        <p:spPr>
          <a:xfrm>
            <a:off x="11678672" y="9874239"/>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3B1F0F71-D877-DD40-83D3-3ED4ACFC10E1}"/>
              </a:ext>
            </a:extLst>
          </p:cNvPr>
          <p:cNvSpPr/>
          <p:nvPr/>
        </p:nvSpPr>
        <p:spPr>
          <a:xfrm>
            <a:off x="11686669" y="12278221"/>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CEB31366-E1DB-6843-9760-64118FFD8863}"/>
              </a:ext>
            </a:extLst>
          </p:cNvPr>
          <p:cNvSpPr/>
          <p:nvPr/>
        </p:nvSpPr>
        <p:spPr>
          <a:xfrm>
            <a:off x="16379318" y="9881117"/>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76DC0502-AB79-3549-812E-C5F5B0E83354}"/>
              </a:ext>
            </a:extLst>
          </p:cNvPr>
          <p:cNvSpPr/>
          <p:nvPr/>
        </p:nvSpPr>
        <p:spPr>
          <a:xfrm>
            <a:off x="16398917" y="12286288"/>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a:extLst>
              <a:ext uri="{FF2B5EF4-FFF2-40B4-BE49-F238E27FC236}">
                <a16:creationId xmlns:a16="http://schemas.microsoft.com/office/drawing/2014/main" id="{7CEF196E-6467-BE45-8EB9-36F803AFBD84}"/>
              </a:ext>
            </a:extLst>
          </p:cNvPr>
          <p:cNvGrpSpPr/>
          <p:nvPr/>
        </p:nvGrpSpPr>
        <p:grpSpPr>
          <a:xfrm>
            <a:off x="22397987" y="26315986"/>
            <a:ext cx="3028594" cy="1840992"/>
            <a:chOff x="22397987" y="21090826"/>
            <a:chExt cx="3028594" cy="1840992"/>
          </a:xfrm>
        </p:grpSpPr>
        <p:sp>
          <p:nvSpPr>
            <p:cNvPr id="323" name="Rectangle 322">
              <a:extLst>
                <a:ext uri="{FF2B5EF4-FFF2-40B4-BE49-F238E27FC236}">
                  <a16:creationId xmlns:a16="http://schemas.microsoft.com/office/drawing/2014/main" id="{C830CF38-CDDA-CF49-8780-46440DDB83C4}"/>
                </a:ext>
              </a:extLst>
            </p:cNvPr>
            <p:cNvSpPr/>
            <p:nvPr/>
          </p:nvSpPr>
          <p:spPr>
            <a:xfrm>
              <a:off x="22397987" y="21100848"/>
              <a:ext cx="3028594"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a:extLst>
                <a:ext uri="{FF2B5EF4-FFF2-40B4-BE49-F238E27FC236}">
                  <a16:creationId xmlns:a16="http://schemas.microsoft.com/office/drawing/2014/main" id="{602D4D12-DB7B-044C-A969-035FA7A67EB5}"/>
                </a:ext>
              </a:extLst>
            </p:cNvPr>
            <p:cNvPicPr>
              <a:picLocks noChangeAspect="1"/>
            </p:cNvPicPr>
            <p:nvPr/>
          </p:nvPicPr>
          <p:blipFill>
            <a:blip r:embed="rId20"/>
            <a:stretch>
              <a:fillRect/>
            </a:stretch>
          </p:blipFill>
          <p:spPr>
            <a:xfrm>
              <a:off x="22512249" y="21259611"/>
              <a:ext cx="1058830" cy="1411774"/>
            </a:xfrm>
            <a:prstGeom prst="rect">
              <a:avLst/>
            </a:prstGeom>
            <a:ln w="6350">
              <a:solidFill>
                <a:schemeClr val="tx1"/>
              </a:solidFill>
            </a:ln>
            <a:effectLst>
              <a:outerShdw blurRad="50800" dist="38100" dir="2700000" algn="tl" rotWithShape="0">
                <a:prstClr val="black">
                  <a:alpha val="40000"/>
                </a:prstClr>
              </a:outerShdw>
            </a:effectLst>
          </p:spPr>
        </p:pic>
        <p:pic>
          <p:nvPicPr>
            <p:cNvPr id="322" name="Picture 321">
              <a:extLst>
                <a:ext uri="{FF2B5EF4-FFF2-40B4-BE49-F238E27FC236}">
                  <a16:creationId xmlns:a16="http://schemas.microsoft.com/office/drawing/2014/main" id="{0579D97D-FE9B-A841-BB37-411DF584A2BA}"/>
                </a:ext>
              </a:extLst>
            </p:cNvPr>
            <p:cNvPicPr>
              <a:picLocks noChangeAspect="1"/>
            </p:cNvPicPr>
            <p:nvPr/>
          </p:nvPicPr>
          <p:blipFill>
            <a:blip r:embed="rId21"/>
            <a:stretch>
              <a:fillRect/>
            </a:stretch>
          </p:blipFill>
          <p:spPr>
            <a:xfrm>
              <a:off x="23765791" y="21283554"/>
              <a:ext cx="1058830" cy="1409059"/>
            </a:xfrm>
            <a:prstGeom prst="rect">
              <a:avLst/>
            </a:prstGeom>
            <a:ln w="6350">
              <a:solidFill>
                <a:schemeClr val="tx1"/>
              </a:solidFill>
            </a:ln>
            <a:effectLst>
              <a:outerShdw blurRad="50800" dist="38100" dir="2700000" algn="tl" rotWithShape="0">
                <a:prstClr val="black">
                  <a:alpha val="40000"/>
                </a:prstClr>
              </a:outerShdw>
            </a:effectLst>
          </p:spPr>
        </p:pic>
        <p:sp>
          <p:nvSpPr>
            <p:cNvPr id="325" name="TextBox 324">
              <a:extLst>
                <a:ext uri="{FF2B5EF4-FFF2-40B4-BE49-F238E27FC236}">
                  <a16:creationId xmlns:a16="http://schemas.microsoft.com/office/drawing/2014/main" id="{1CB91ED4-2BFA-7846-B135-2080F8D9202E}"/>
                </a:ext>
              </a:extLst>
            </p:cNvPr>
            <p:cNvSpPr txBox="1"/>
            <p:nvPr/>
          </p:nvSpPr>
          <p:spPr>
            <a:xfrm rot="5400000">
              <a:off x="24275252" y="21780489"/>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Training set</a:t>
              </a:r>
            </a:p>
          </p:txBody>
        </p:sp>
      </p:grpSp>
      <p:grpSp>
        <p:nvGrpSpPr>
          <p:cNvPr id="328" name="Group 327">
            <a:extLst>
              <a:ext uri="{FF2B5EF4-FFF2-40B4-BE49-F238E27FC236}">
                <a16:creationId xmlns:a16="http://schemas.microsoft.com/office/drawing/2014/main" id="{7463AA2F-0F1E-9A48-BC19-1E6BEDE2D965}"/>
              </a:ext>
            </a:extLst>
          </p:cNvPr>
          <p:cNvGrpSpPr/>
          <p:nvPr/>
        </p:nvGrpSpPr>
        <p:grpSpPr>
          <a:xfrm>
            <a:off x="25569812" y="26315837"/>
            <a:ext cx="1693075" cy="1840992"/>
            <a:chOff x="22397987" y="23100519"/>
            <a:chExt cx="1693075" cy="1840992"/>
          </a:xfrm>
        </p:grpSpPr>
        <p:sp>
          <p:nvSpPr>
            <p:cNvPr id="324" name="Rectangle 323">
              <a:extLst>
                <a:ext uri="{FF2B5EF4-FFF2-40B4-BE49-F238E27FC236}">
                  <a16:creationId xmlns:a16="http://schemas.microsoft.com/office/drawing/2014/main" id="{3FBA4EB3-8CEF-2D4F-A8D6-8C607954221C}"/>
                </a:ext>
              </a:extLst>
            </p:cNvPr>
            <p:cNvSpPr/>
            <p:nvPr/>
          </p:nvSpPr>
          <p:spPr>
            <a:xfrm>
              <a:off x="22397987" y="23120173"/>
              <a:ext cx="1693075"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0" name="Picture 319">
              <a:extLst>
                <a:ext uri="{FF2B5EF4-FFF2-40B4-BE49-F238E27FC236}">
                  <a16:creationId xmlns:a16="http://schemas.microsoft.com/office/drawing/2014/main" id="{0FE85F1D-BBE7-274C-9ABE-CAEA94E9144E}"/>
                </a:ext>
              </a:extLst>
            </p:cNvPr>
            <p:cNvPicPr>
              <a:picLocks noChangeAspect="1"/>
            </p:cNvPicPr>
            <p:nvPr/>
          </p:nvPicPr>
          <p:blipFill>
            <a:blip r:embed="rId19"/>
            <a:stretch>
              <a:fillRect/>
            </a:stretch>
          </p:blipFill>
          <p:spPr>
            <a:xfrm>
              <a:off x="22519894" y="23207914"/>
              <a:ext cx="1051185" cy="1494420"/>
            </a:xfrm>
            <a:prstGeom prst="rect">
              <a:avLst/>
            </a:prstGeom>
            <a:ln w="6350">
              <a:solidFill>
                <a:schemeClr val="tx1"/>
              </a:solidFill>
            </a:ln>
            <a:effectLst>
              <a:outerShdw blurRad="50800" dist="38100" dir="2700000" algn="tl" rotWithShape="0">
                <a:prstClr val="black">
                  <a:alpha val="40000"/>
                </a:prstClr>
              </a:outerShdw>
            </a:effectLst>
          </p:spPr>
        </p:pic>
        <p:sp>
          <p:nvSpPr>
            <p:cNvPr id="326" name="TextBox 325">
              <a:extLst>
                <a:ext uri="{FF2B5EF4-FFF2-40B4-BE49-F238E27FC236}">
                  <a16:creationId xmlns:a16="http://schemas.microsoft.com/office/drawing/2014/main" id="{FF676841-FC2A-5D45-807A-C95787B7D8B1}"/>
                </a:ext>
              </a:extLst>
            </p:cNvPr>
            <p:cNvSpPr txBox="1"/>
            <p:nvPr/>
          </p:nvSpPr>
          <p:spPr>
            <a:xfrm rot="5400000">
              <a:off x="22939733" y="23790182"/>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Testing set</a:t>
              </a:r>
            </a:p>
          </p:txBody>
        </p:sp>
      </p:grpSp>
      <p:sp>
        <p:nvSpPr>
          <p:cNvPr id="327" name="TextBox 326">
            <a:extLst>
              <a:ext uri="{FF2B5EF4-FFF2-40B4-BE49-F238E27FC236}">
                <a16:creationId xmlns:a16="http://schemas.microsoft.com/office/drawing/2014/main" id="{64328EFA-6907-7142-A20C-47A61EB6D0DC}"/>
              </a:ext>
            </a:extLst>
          </p:cNvPr>
          <p:cNvSpPr txBox="1"/>
          <p:nvPr/>
        </p:nvSpPr>
        <p:spPr>
          <a:xfrm>
            <a:off x="27321204" y="26298073"/>
            <a:ext cx="4490908" cy="1938992"/>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model trained on 2 floras and tested on the third had an </a:t>
            </a:r>
            <a:r>
              <a:rPr lang="en-US" sz="2400" b="1" dirty="0">
                <a:latin typeface="Playfair Display" pitchFamily="2" charset="77"/>
                <a:cs typeface="Times New Roman" panose="02020603050405020304" pitchFamily="18" charset="0"/>
              </a:rPr>
              <a:t>accuracy rate of 80%</a:t>
            </a:r>
            <a:r>
              <a:rPr lang="en-US" sz="2400" dirty="0">
                <a:latin typeface="Playfair Display" pitchFamily="2" charset="77"/>
                <a:cs typeface="Times New Roman" panose="02020603050405020304" pitchFamily="18" charset="0"/>
              </a:rPr>
              <a:t>, precision of 85% and an F1 score of 80%.</a:t>
            </a:r>
          </a:p>
        </p:txBody>
      </p:sp>
      <p:sp>
        <p:nvSpPr>
          <p:cNvPr id="332" name="Rectangle 331">
            <a:extLst>
              <a:ext uri="{FF2B5EF4-FFF2-40B4-BE49-F238E27FC236}">
                <a16:creationId xmlns:a16="http://schemas.microsoft.com/office/drawing/2014/main" id="{4F13DA8B-2970-9C44-8828-3B69A1234957}"/>
              </a:ext>
            </a:extLst>
          </p:cNvPr>
          <p:cNvSpPr/>
          <p:nvPr/>
        </p:nvSpPr>
        <p:spPr>
          <a:xfrm>
            <a:off x="11589760" y="15401925"/>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86220986-24D8-EB4C-BC44-ED8C3CEFC402}"/>
              </a:ext>
            </a:extLst>
          </p:cNvPr>
          <p:cNvSpPr/>
          <p:nvPr/>
        </p:nvSpPr>
        <p:spPr>
          <a:xfrm>
            <a:off x="11586627" y="17799524"/>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26F0B5B0-73BD-904D-88A4-E625B5B24B04}"/>
              </a:ext>
            </a:extLst>
          </p:cNvPr>
          <p:cNvSpPr/>
          <p:nvPr/>
        </p:nvSpPr>
        <p:spPr>
          <a:xfrm>
            <a:off x="16387621" y="15410886"/>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D5D4C9A0-4EF2-5042-AFE2-6A25DC0F6C1C}"/>
              </a:ext>
            </a:extLst>
          </p:cNvPr>
          <p:cNvSpPr/>
          <p:nvPr/>
        </p:nvSpPr>
        <p:spPr>
          <a:xfrm>
            <a:off x="16381316" y="17803078"/>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1592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7108</TotalTime>
  <Words>880</Words>
  <Application>Microsoft Macintosh PowerPoint</Application>
  <PresentationFormat>Custom</PresentationFormat>
  <Paragraphs>131</Paragraphs>
  <Slides>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Playfair Display</vt:lpstr>
      <vt:lpstr>Roboto</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Jocelyn Pender</cp:lastModifiedBy>
  <cp:revision>341</cp:revision>
  <cp:lastPrinted>2019-10-09T20:22:06Z</cp:lastPrinted>
  <dcterms:created xsi:type="dcterms:W3CDTF">2012-02-03T19:11:35Z</dcterms:created>
  <dcterms:modified xsi:type="dcterms:W3CDTF">2019-10-11T21:04:27Z</dcterms:modified>
</cp:coreProperties>
</file>